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6" r:id="rId18"/>
    <p:sldId id="277" r:id="rId19"/>
    <p:sldId id="278" r:id="rId20"/>
    <p:sldId id="279" r:id="rId21"/>
    <p:sldId id="280" r:id="rId22"/>
    <p:sldId id="281" r:id="rId23"/>
    <p:sldId id="282" r:id="rId24"/>
    <p:sldId id="283" r:id="rId25"/>
    <p:sldId id="285" r:id="rId26"/>
  </p:sldIdLst>
  <p:sldSz cx="9144000" cy="6858000" type="screen4x3"/>
  <p:notesSz cx="6858000" cy="9296400"/>
  <p:embeddedFontLst>
    <p:embeddedFont>
      <p:font typeface="Rambla" panose="020B0604020202020204" charset="0"/>
      <p:regular r:id="rId28"/>
      <p:bold r:id="rId29"/>
      <p:italic r:id="rId30"/>
      <p:boldItalic r:id="rId31"/>
    </p:embeddedFont>
    <p:embeddedFont>
      <p:font typeface="Lucida Sans Unicode" panose="020B0602030504020204" pitchFamily="34" charset="0"/>
      <p:regular r:id="rId32"/>
    </p:embeddedFont>
    <p:embeddedFont>
      <p:font typeface="Verdana" panose="020B060403050404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7DA4EA-3445-4F38-82AB-7A921A0C68A0}">
  <a:tblStyle styleId="{7D7DA4EA-3445-4F38-82AB-7A921A0C68A0}" styleName="Table_0">
    <a:wholeTbl>
      <a:tcTxStyle b="off" i="off">
        <a:font>
          <a:latin typeface="Lucida Sans Unicode"/>
          <a:ea typeface="Lucida Sans Unicode"/>
          <a:cs typeface="Lucida Sans Unicode"/>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F0F4"/>
          </a:solidFill>
        </a:fill>
      </a:tcStyle>
    </a:wholeTbl>
    <a:band1H>
      <a:tcStyle>
        <a:tcBdr/>
        <a:fill>
          <a:solidFill>
            <a:srgbClr val="CCDFE8"/>
          </a:solidFill>
        </a:fill>
      </a:tcStyle>
    </a:band1H>
    <a:band1V>
      <a:tcStyle>
        <a:tcBdr/>
        <a:fill>
          <a:solidFill>
            <a:srgbClr val="CCDFE8"/>
          </a:solidFill>
        </a:fill>
      </a:tcStyle>
    </a:band1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Lucida Sans Unicode"/>
          <a:ea typeface="Lucida Sans Unicode"/>
          <a:cs typeface="Lucida Sans Unicode"/>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4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5791"/>
            <a:ext cx="548639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5"/>
            <a:ext cx="297179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829965"/>
            <a:ext cx="2971799" cy="464819"/>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01" name="Shape 30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14" name="Shape 314"/>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15791"/>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1" y="4664146"/>
            <a:ext cx="9151089" cy="0"/>
          </a:xfrm>
          <a:prstGeom prst="rtTriangle">
            <a:avLst/>
          </a:prstGeom>
          <a:gradFill>
            <a:gsLst>
              <a:gs pos="0">
                <a:srgbClr val="007795"/>
              </a:gs>
              <a:gs pos="55000">
                <a:srgbClr val="47BBE0"/>
              </a:gs>
              <a:gs pos="100000">
                <a:srgbClr val="007795"/>
              </a:gs>
            </a:gsLst>
            <a:lin ang="30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sp>
        <p:nvSpPr>
          <p:cNvPr id="21" name="Shape 21"/>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lvl="0" indent="0" algn="r" rtl="0">
              <a:spcBef>
                <a:spcPts val="0"/>
              </a:spcBef>
              <a:buClr>
                <a:schemeClr val="dk2"/>
              </a:buClr>
              <a:buFont typeface="Rambla"/>
              <a:buNone/>
              <a:defRPr sz="48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4"/>
              </a:spcBef>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23" name="Shape 23"/>
          <p:cNvGrpSpPr/>
          <p:nvPr/>
        </p:nvGrpSpPr>
        <p:grpSpPr>
          <a:xfrm>
            <a:off x="-3765" y="4953000"/>
            <a:ext cx="9147765" cy="1912087"/>
            <a:chOff x="-3765" y="4832896"/>
            <a:chExt cx="9147765" cy="2032191"/>
          </a:xfrm>
        </p:grpSpPr>
        <p:sp>
          <p:nvSpPr>
            <p:cNvPr id="24" name="Shape 24"/>
            <p:cNvSpPr/>
            <p:nvPr/>
          </p:nvSpPr>
          <p:spPr>
            <a:xfrm>
              <a:off x="1687513" y="4832896"/>
              <a:ext cx="7456486" cy="518815"/>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25" name="Shape 25"/>
            <p:cNvSpPr/>
            <p:nvPr/>
          </p:nvSpPr>
          <p:spPr>
            <a:xfrm>
              <a:off x="35442" y="5135526"/>
              <a:ext cx="9108557" cy="838199"/>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26" name="Shape 26"/>
            <p:cNvSpPr/>
            <p:nvPr/>
          </p:nvSpPr>
          <p:spPr>
            <a:xfrm>
              <a:off x="0" y="4883887"/>
              <a:ext cx="9144000" cy="1981199"/>
            </a:xfrm>
            <a:custGeom>
              <a:avLst/>
              <a:gdLst/>
              <a:ahLst/>
              <a:cxnLst/>
              <a:rect l="0" t="0" r="0" b="0"/>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cxnSp>
          <p:nvCxnSpPr>
            <p:cNvPr id="27" name="Shape 27"/>
            <p:cNvCxnSpPr/>
            <p:nvPr/>
          </p:nvCxnSpPr>
          <p:spPr>
            <a:xfrm>
              <a:off x="-3765" y="4880373"/>
              <a:ext cx="9147764" cy="839942"/>
            </a:xfrm>
            <a:prstGeom prst="straightConnector1">
              <a:avLst/>
            </a:prstGeom>
            <a:noFill/>
            <a:ln w="12050" cap="flat" cmpd="sng">
              <a:solidFill>
                <a:srgbClr val="93C5D8"/>
              </a:solidFill>
              <a:prstDash val="solid"/>
              <a:miter/>
              <a:headEnd type="none" w="med" len="med"/>
              <a:tailEnd type="none" w="med" len="med"/>
            </a:ln>
          </p:spPr>
        </p:cxnSp>
      </p:grpSp>
      <p:sp>
        <p:nvSpPr>
          <p:cNvPr id="28" name="Shape 28"/>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rgbClr val="FFFFFF"/>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29" name="Shape 29"/>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rgbClr val="E7F0F4"/>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0" name="Shape 30"/>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rgbClr val="FFFFFF"/>
                </a:solidFill>
                <a:latin typeface="Rambla"/>
                <a:ea typeface="Rambla"/>
                <a:cs typeface="Rambla"/>
                <a:sym typeface="Rambla"/>
              </a:rPr>
              <a:t>‹#›</a:t>
            </a:fld>
            <a:endParaRPr lang="en-US" sz="1000" b="0">
              <a:solidFill>
                <a:srgbClr val="FFFFFF"/>
              </a:solidFill>
              <a:latin typeface="Rambla"/>
              <a:ea typeface="Rambla"/>
              <a:cs typeface="Rambla"/>
              <a:sym typeface="Rambl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Shape 9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4" name="Shape 9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5" name="Shape 9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Shape 99"/>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00" name="Shape 100"/>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01" name="Shape 101"/>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3" name="Shape 3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4" name="Shape 3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5" name="Shape 3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tile tx="0" ty="0" sx="50000" sy="50000" flip="none" algn="tl"/>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1792" marR="0" lvl="1" indent="-240791" algn="l" rtl="0">
              <a:spcBef>
                <a:spcPts val="324"/>
              </a:spcBef>
              <a:buClr>
                <a:schemeClr val="accent1"/>
              </a:buClr>
              <a:buFont typeface="Verdana"/>
              <a:buNone/>
              <a:defRPr sz="2000" b="1" i="0" u="none" strike="noStrike" cap="none">
                <a:solidFill>
                  <a:schemeClr val="dk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0" name="Shape 40"/>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1792" marR="0" lvl="1" indent="-240791" algn="l" rtl="0">
              <a:spcBef>
                <a:spcPts val="324"/>
              </a:spcBef>
              <a:buClr>
                <a:schemeClr val="accent1"/>
              </a:buClr>
              <a:buFont typeface="Verdana"/>
              <a:buNone/>
              <a:defRPr sz="2000" b="1" i="0" u="none" strike="noStrike" cap="none">
                <a:solidFill>
                  <a:schemeClr val="dk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1" name="Shape 41"/>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marL="365760" marR="0" lvl="0" indent="-160528" algn="l" rtl="0">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1792" marR="0" lvl="1" indent="-113791" algn="l" rtl="0">
              <a:spcBef>
                <a:spcPts val="324"/>
              </a:spcBef>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9536" marR="0" lvl="2" indent="-122936"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2" name="Shape 42"/>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marL="365760" marR="0" lvl="0" indent="-160528" algn="l" rtl="0">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1792" marR="0" lvl="1" indent="-113791" algn="l" rtl="0">
              <a:spcBef>
                <a:spcPts val="324"/>
              </a:spcBef>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9536" marR="0" lvl="2" indent="-122936"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3" name="Shape 4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4" name="Shape 4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5" name="Shape 4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8" name="Shape 48"/>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9" name="Shape 49"/>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marL="0" marR="0" lvl="0" indent="0" algn="r" rtl="0">
              <a:spcBef>
                <a:spcPts val="0"/>
              </a:spcBef>
              <a:buClr>
                <a:schemeClr val="lt2"/>
              </a:buClr>
              <a:buFont typeface="Rambla"/>
              <a:buNone/>
              <a:defRPr sz="48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300" b="0" i="0" u="none" strike="noStrike" cap="none">
                <a:solidFill>
                  <a:schemeClr val="lt1"/>
                </a:solidFill>
                <a:latin typeface="Rambla"/>
                <a:ea typeface="Rambla"/>
                <a:cs typeface="Rambla"/>
                <a:sym typeface="Rambla"/>
              </a:defRPr>
            </a:lvl1pPr>
            <a:lvl2pPr marL="621792" marR="0" lvl="1" indent="-240791" algn="l" rtl="0">
              <a:spcBef>
                <a:spcPts val="324"/>
              </a:spcBef>
              <a:buClr>
                <a:schemeClr val="accent1"/>
              </a:buClr>
              <a:buFont typeface="Verdana"/>
              <a:buNone/>
              <a:defRPr sz="1800" b="0" i="0" u="none" strike="noStrike" cap="none">
                <a:solidFill>
                  <a:schemeClr val="lt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53" name="Shape 53"/>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4" name="Shape 54"/>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5" name="Shape 55"/>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56" name="Shape 56"/>
          <p:cNvSpPr/>
          <p:nvPr/>
        </p:nvSpPr>
        <p:spPr>
          <a:xfrm>
            <a:off x="3636680" y="3005472"/>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57" name="Shape 57"/>
          <p:cNvSpPr/>
          <p:nvPr/>
        </p:nvSpPr>
        <p:spPr>
          <a:xfrm>
            <a:off x="3450264" y="3005472"/>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marL="365760" marR="0" lvl="0" indent="-143255"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1792" marR="0" lvl="1" indent="-88391" algn="l" rtl="0">
              <a:spcBef>
                <a:spcPts val="324"/>
              </a:spcBef>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9536" marR="0" lvl="2" indent="-110236" algn="l" rtl="0">
              <a:spcBef>
                <a:spcPts val="350"/>
              </a:spcBef>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0" name="Shape 60"/>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marL="365760" marR="0" lvl="0" indent="-143255"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1792" marR="0" lvl="1" indent="-88391" algn="l" rtl="0">
              <a:spcBef>
                <a:spcPts val="324"/>
              </a:spcBef>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9536" marR="0" lvl="2" indent="-110236" algn="l" rtl="0">
              <a:spcBef>
                <a:spcPts val="350"/>
              </a:spcBef>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1" name="Shape 61"/>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2" name="Shape 62"/>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3" name="Shape 63"/>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7" name="Shape 67"/>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8" name="Shape 68"/>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Rambla"/>
              <a:buNone/>
              <a:defRPr sz="2500" b="0" i="0" u="none" strike="noStrike" cap="none">
                <a:solidFill>
                  <a:schemeClr val="accent1"/>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marR="0" lvl="0" indent="0" algn="r" rtl="0">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1792" marR="0" lvl="1" indent="-240791" algn="l" rtl="0">
              <a:spcBef>
                <a:spcPts val="324"/>
              </a:spcBef>
              <a:buClr>
                <a:schemeClr val="accent1"/>
              </a:buClr>
              <a:buFont typeface="Verdana"/>
              <a:buNone/>
              <a:defRPr sz="1200" b="0" i="0" u="none" strike="noStrike" cap="none">
                <a:solidFill>
                  <a:schemeClr val="dk1"/>
                </a:solidFill>
                <a:latin typeface="Rambla"/>
                <a:ea typeface="Rambla"/>
                <a:cs typeface="Rambla"/>
                <a:sym typeface="Rambla"/>
              </a:defRPr>
            </a:lvl2pPr>
            <a:lvl3pPr marL="859536" marR="0" lvl="2" indent="-237236" algn="l" rtl="0">
              <a:spcBef>
                <a:spcPts val="350"/>
              </a:spcBef>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l" rtl="0">
              <a:spcBef>
                <a:spcPts val="350"/>
              </a:spcBef>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l" rtl="0">
              <a:spcBef>
                <a:spcPts val="350"/>
              </a:spcBef>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Shape 73"/>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marL="365760" marR="0" lvl="0" indent="-125983" algn="l" rtl="0">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1792" marR="0" lvl="1" indent="-62991" algn="l" rtl="0">
              <a:spcBef>
                <a:spcPts val="324"/>
              </a:spcBef>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9536" marR="0" lvl="2" indent="-84836" algn="l" rtl="0">
              <a:spcBef>
                <a:spcPts val="350"/>
              </a:spcBef>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l" rtl="0">
              <a:spcBef>
                <a:spcPts val="350"/>
              </a:spcBef>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l" rtl="0">
              <a:spcBef>
                <a:spcPts val="350"/>
              </a:spcBef>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Shape 74"/>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75" name="Shape 75"/>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76" name="Shape 76"/>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lvl="0" indent="0" algn="r" rtl="0">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1792" marR="0" lvl="1" indent="-164591" algn="l" rtl="0">
              <a:spcBef>
                <a:spcPts val="324"/>
              </a:spcBef>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9536" marR="0" lvl="2" indent="-173736" algn="l" rtl="0">
              <a:spcBef>
                <a:spcPts val="350"/>
              </a:spcBef>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l" rtl="0">
              <a:spcBef>
                <a:spcPts val="350"/>
              </a:spcBef>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l" rtl="0">
              <a:spcBef>
                <a:spcPts val="350"/>
              </a:spcBef>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9" name="Shape 79"/>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med" len="med"/>
            <a:tailEnd type="none" w="med" len="med"/>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Shape 80"/>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81" name="Shape 81"/>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Rambla"/>
                <a:ea typeface="Rambla"/>
                <a:cs typeface="Rambla"/>
                <a:sym typeface="Rambla"/>
              </a:defRPr>
            </a:lvl1pPr>
            <a:lvl2pPr marL="457200" marR="0" lvl="1" indent="0" algn="l" rtl="0">
              <a:spcBef>
                <a:spcPts val="0"/>
              </a:spcBef>
              <a:buNone/>
              <a:defRPr sz="1800" b="0" i="0" u="none" strike="noStrike" cap="none">
                <a:solidFill>
                  <a:schemeClr val="lt1"/>
                </a:solidFill>
                <a:latin typeface="Rambla"/>
                <a:ea typeface="Rambla"/>
                <a:cs typeface="Rambla"/>
                <a:sym typeface="Rambla"/>
              </a:defRPr>
            </a:lvl2pPr>
            <a:lvl3pPr marL="914400" marR="0" lvl="2" indent="0" algn="l" rtl="0">
              <a:spcBef>
                <a:spcPts val="0"/>
              </a:spcBef>
              <a:buNone/>
              <a:defRPr sz="1800" b="0" i="0" u="none" strike="noStrike" cap="none">
                <a:solidFill>
                  <a:schemeClr val="lt1"/>
                </a:solidFill>
                <a:latin typeface="Rambla"/>
                <a:ea typeface="Rambla"/>
                <a:cs typeface="Rambla"/>
                <a:sym typeface="Rambla"/>
              </a:defRPr>
            </a:lvl3pPr>
            <a:lvl4pPr marL="1371600" marR="0" lvl="3" indent="0" algn="l" rtl="0">
              <a:spcBef>
                <a:spcPts val="0"/>
              </a:spcBef>
              <a:buNone/>
              <a:defRPr sz="1800" b="0" i="0" u="none" strike="noStrike" cap="none">
                <a:solidFill>
                  <a:schemeClr val="lt1"/>
                </a:solidFill>
                <a:latin typeface="Rambla"/>
                <a:ea typeface="Rambla"/>
                <a:cs typeface="Rambla"/>
                <a:sym typeface="Rambla"/>
              </a:defRPr>
            </a:lvl4pPr>
            <a:lvl5pPr marL="1828800" marR="0" lvl="4" indent="0" algn="l" rtl="0">
              <a:spcBef>
                <a:spcPts val="0"/>
              </a:spcBef>
              <a:buNone/>
              <a:defRPr sz="1800" b="0" i="0" u="none" strike="noStrike" cap="none">
                <a:solidFill>
                  <a:schemeClr val="lt1"/>
                </a:solidFill>
                <a:latin typeface="Rambla"/>
                <a:ea typeface="Rambla"/>
                <a:cs typeface="Rambla"/>
                <a:sym typeface="Rambla"/>
              </a:defRPr>
            </a:lvl5pPr>
            <a:lvl6pPr marL="2286000" marR="0" lvl="5" indent="0" algn="l" rtl="0">
              <a:spcBef>
                <a:spcPts val="0"/>
              </a:spcBef>
              <a:buNone/>
              <a:defRPr sz="1800" b="0" i="0" u="none" strike="noStrike" cap="none">
                <a:solidFill>
                  <a:schemeClr val="lt1"/>
                </a:solidFill>
                <a:latin typeface="Rambla"/>
                <a:ea typeface="Rambla"/>
                <a:cs typeface="Rambla"/>
                <a:sym typeface="Rambla"/>
              </a:defRPr>
            </a:lvl6pPr>
            <a:lvl7pPr marL="2743200" marR="0" lvl="6" indent="0" algn="l" rtl="0">
              <a:spcBef>
                <a:spcPts val="0"/>
              </a:spcBef>
              <a:buNone/>
              <a:defRPr sz="1800" b="0" i="0" u="none" strike="noStrike" cap="none">
                <a:solidFill>
                  <a:schemeClr val="lt1"/>
                </a:solidFill>
                <a:latin typeface="Rambla"/>
                <a:ea typeface="Rambla"/>
                <a:cs typeface="Rambla"/>
                <a:sym typeface="Rambla"/>
              </a:defRPr>
            </a:lvl7pPr>
            <a:lvl8pPr marL="3200400" marR="0" lvl="7" indent="0" algn="l" rtl="0">
              <a:spcBef>
                <a:spcPts val="0"/>
              </a:spcBef>
              <a:buNone/>
              <a:defRPr sz="1800" b="0" i="0" u="none" strike="noStrike" cap="none">
                <a:solidFill>
                  <a:schemeClr val="lt1"/>
                </a:solidFill>
                <a:latin typeface="Rambla"/>
                <a:ea typeface="Rambla"/>
                <a:cs typeface="Rambla"/>
                <a:sym typeface="Rambla"/>
              </a:defRPr>
            </a:lvl8pPr>
            <a:lvl9pPr marL="3657600" marR="0" lvl="8" indent="0" algn="l" rtl="0">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82" name="Shape 82"/>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83" name="Shape 83"/>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L="0" marR="0" lvl="0" indent="0" algn="r" rtl="0">
              <a:spcBef>
                <a:spcPts val="0"/>
              </a:spcBef>
              <a:buClr>
                <a:schemeClr val="accent1"/>
              </a:buClr>
              <a:buFont typeface="Rambla"/>
              <a:buNone/>
              <a:defRPr sz="3000" b="0" i="0" u="none" strike="noStrike" cap="none">
                <a:solidFill>
                  <a:schemeClr val="accent1"/>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p:nvPr/>
        </p:nvSpPr>
        <p:spPr>
          <a:xfrm>
            <a:off x="499272" y="5944935"/>
            <a:ext cx="4940623" cy="921076"/>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85" name="Shape 85"/>
          <p:cNvSpPr/>
          <p:nvPr/>
        </p:nvSpPr>
        <p:spPr>
          <a:xfrm>
            <a:off x="485716" y="5939010"/>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86" name="Shape 86"/>
          <p:cNvSpPr/>
          <p:nvPr/>
        </p:nvSpPr>
        <p:spPr>
          <a:xfrm>
            <a:off x="-6041" y="5791253"/>
            <a:ext cx="3402313" cy="1080868"/>
          </a:xfrm>
          <a:prstGeom prst="rtTriangle">
            <a:avLst/>
          </a:pr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cxnSp>
        <p:nvCxnSpPr>
          <p:cNvPr id="87" name="Shape 87"/>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88" name="Shape 88"/>
          <p:cNvSpPr/>
          <p:nvPr/>
        </p:nvSpPr>
        <p:spPr>
          <a:xfrm>
            <a:off x="8664111" y="4988439"/>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
        <p:nvSpPr>
          <p:cNvPr id="89" name="Shape 89"/>
          <p:cNvSpPr/>
          <p:nvPr/>
        </p:nvSpPr>
        <p:spPr>
          <a:xfrm>
            <a:off x="8477696" y="4988439"/>
            <a:ext cx="18287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buNone/>
            </a:pPr>
            <a:endParaRPr sz="1800">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499272" y="5944935"/>
            <a:ext cx="4940623" cy="921076"/>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11" name="Shape 11"/>
          <p:cNvSpPr/>
          <p:nvPr/>
        </p:nvSpPr>
        <p:spPr>
          <a:xfrm>
            <a:off x="485716" y="5939010"/>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Rambla"/>
              <a:ea typeface="Rambla"/>
              <a:cs typeface="Rambla"/>
              <a:sym typeface="Rambla"/>
            </a:endParaRPr>
          </a:p>
        </p:txBody>
      </p:sp>
      <p:sp>
        <p:nvSpPr>
          <p:cNvPr id="12" name="Shape 12"/>
          <p:cNvSpPr/>
          <p:nvPr/>
        </p:nvSpPr>
        <p:spPr>
          <a:xfrm>
            <a:off x="-6041" y="5791253"/>
            <a:ext cx="3402313" cy="1080868"/>
          </a:xfrm>
          <a:prstGeom prst="rtTriangle">
            <a:avLst/>
          </a:prstGeom>
          <a:blipFill rotWithShape="1">
            <a:blip r:embed="rId13">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ambla"/>
              <a:ea typeface="Rambla"/>
              <a:cs typeface="Rambla"/>
              <a:sym typeface="Rambla"/>
            </a:endParaRPr>
          </a:p>
        </p:txBody>
      </p:sp>
      <p:cxnSp>
        <p:nvCxnSpPr>
          <p:cNvPr id="13" name="Shape 13"/>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lstStyle>
            <a:lvl1pPr marL="365760" marR="0" lvl="0" indent="-147573"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l" rtl="0">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l" rtl="0">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Shape 16"/>
          <p:cNvSpPr txBox="1">
            <a:spLocks noGrp="1"/>
          </p:cNvSpPr>
          <p:nvPr>
            <p:ph type="dt" idx="10"/>
          </p:nvPr>
        </p:nvSpPr>
        <p:spPr>
          <a:xfrm>
            <a:off x="6727032" y="6407944"/>
            <a:ext cx="1920239" cy="365759"/>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7" name="Shape 17"/>
          <p:cNvSpPr txBox="1">
            <a:spLocks noGrp="1"/>
          </p:cNvSpPr>
          <p:nvPr>
            <p:ph type="ftr" idx="11"/>
          </p:nvPr>
        </p:nvSpPr>
        <p:spPr>
          <a:xfrm>
            <a:off x="4380071" y="6407944"/>
            <a:ext cx="2350681" cy="365125"/>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1"/>
                </a:solidFill>
                <a:latin typeface="Rambla"/>
                <a:ea typeface="Rambla"/>
                <a:cs typeface="Rambla"/>
                <a:sym typeface="Rambla"/>
              </a:defRPr>
            </a:lvl1pPr>
            <a:lvl2pPr marL="457200" marR="0" lvl="1" indent="0" algn="l" rtl="0">
              <a:spcBef>
                <a:spcPts val="0"/>
              </a:spcBef>
              <a:buNone/>
              <a:defRPr sz="1800" b="0" i="0" u="none" strike="noStrike" cap="none">
                <a:solidFill>
                  <a:schemeClr val="dk1"/>
                </a:solidFill>
                <a:latin typeface="Rambla"/>
                <a:ea typeface="Rambla"/>
                <a:cs typeface="Rambla"/>
                <a:sym typeface="Rambla"/>
              </a:defRPr>
            </a:lvl2pPr>
            <a:lvl3pPr marL="914400" marR="0" lvl="2" indent="0" algn="l" rtl="0">
              <a:spcBef>
                <a:spcPts val="0"/>
              </a:spcBef>
              <a:buNone/>
              <a:defRPr sz="1800" b="0" i="0" u="none" strike="noStrike" cap="none">
                <a:solidFill>
                  <a:schemeClr val="dk1"/>
                </a:solidFill>
                <a:latin typeface="Rambla"/>
                <a:ea typeface="Rambla"/>
                <a:cs typeface="Rambla"/>
                <a:sym typeface="Rambla"/>
              </a:defRPr>
            </a:lvl3pPr>
            <a:lvl4pPr marL="1371600" marR="0" lvl="3" indent="0" algn="l" rtl="0">
              <a:spcBef>
                <a:spcPts val="0"/>
              </a:spcBef>
              <a:buNone/>
              <a:defRPr sz="1800" b="0" i="0" u="none" strike="noStrike" cap="none">
                <a:solidFill>
                  <a:schemeClr val="dk1"/>
                </a:solidFill>
                <a:latin typeface="Rambla"/>
                <a:ea typeface="Rambla"/>
                <a:cs typeface="Rambla"/>
                <a:sym typeface="Rambla"/>
              </a:defRPr>
            </a:lvl4pPr>
            <a:lvl5pPr marL="1828800" marR="0" lvl="4" indent="0" algn="l" rtl="0">
              <a:spcBef>
                <a:spcPts val="0"/>
              </a:spcBef>
              <a:buNone/>
              <a:defRPr sz="1800" b="0" i="0" u="none" strike="noStrike" cap="none">
                <a:solidFill>
                  <a:schemeClr val="dk1"/>
                </a:solidFill>
                <a:latin typeface="Rambla"/>
                <a:ea typeface="Rambla"/>
                <a:cs typeface="Rambla"/>
                <a:sym typeface="Rambla"/>
              </a:defRPr>
            </a:lvl5pPr>
            <a:lvl6pPr marL="2286000" marR="0" lvl="5" indent="0" algn="l" rtl="0">
              <a:spcBef>
                <a:spcPts val="0"/>
              </a:spcBef>
              <a:buNone/>
              <a:defRPr sz="1800" b="0" i="0" u="none" strike="noStrike" cap="none">
                <a:solidFill>
                  <a:schemeClr val="dk1"/>
                </a:solidFill>
                <a:latin typeface="Rambla"/>
                <a:ea typeface="Rambla"/>
                <a:cs typeface="Rambla"/>
                <a:sym typeface="Rambla"/>
              </a:defRPr>
            </a:lvl6pPr>
            <a:lvl7pPr marL="2743200" marR="0" lvl="6" indent="0" algn="l" rtl="0">
              <a:spcBef>
                <a:spcPts val="0"/>
              </a:spcBef>
              <a:buNone/>
              <a:defRPr sz="1800" b="0" i="0" u="none" strike="noStrike" cap="none">
                <a:solidFill>
                  <a:schemeClr val="dk1"/>
                </a:solidFill>
                <a:latin typeface="Rambla"/>
                <a:ea typeface="Rambla"/>
                <a:cs typeface="Rambla"/>
                <a:sym typeface="Rambla"/>
              </a:defRPr>
            </a:lvl7pPr>
            <a:lvl8pPr marL="3200400" marR="0" lvl="7" indent="0" algn="l" rtl="0">
              <a:spcBef>
                <a:spcPts val="0"/>
              </a:spcBef>
              <a:buNone/>
              <a:defRPr sz="1800" b="0" i="0" u="none" strike="noStrike" cap="none">
                <a:solidFill>
                  <a:schemeClr val="dk1"/>
                </a:solidFill>
                <a:latin typeface="Rambla"/>
                <a:ea typeface="Rambla"/>
                <a:cs typeface="Rambla"/>
                <a:sym typeface="Rambla"/>
              </a:defRPr>
            </a:lvl8pPr>
            <a:lvl9pPr marL="3657600" marR="0" lvl="8" indent="0" algn="l" rtl="0">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8" name="Shape 18"/>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u="none">
                <a:solidFill>
                  <a:schemeClr val="dk1"/>
                </a:solidFill>
                <a:latin typeface="Rambla"/>
                <a:ea typeface="Rambla"/>
                <a:cs typeface="Rambla"/>
                <a:sym typeface="Rambla"/>
              </a:rPr>
              <a:t>‹#›</a:t>
            </a:fld>
            <a:endParaRPr lang="en-US" sz="1000" b="0" u="none">
              <a:solidFill>
                <a:schemeClr val="dk1"/>
              </a:solidFill>
              <a:latin typeface="Rambla"/>
              <a:ea typeface="Rambla"/>
              <a:cs typeface="Rambla"/>
              <a:sym typeface="Rambl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1752600"/>
            <a:ext cx="7772400" cy="182976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Rambla"/>
              <a:buNone/>
            </a:pPr>
            <a:r>
              <a:rPr lang="en-US" sz="5400" b="1" i="0" u="none" strike="noStrike" cap="none">
                <a:solidFill>
                  <a:schemeClr val="dk2"/>
                </a:solidFill>
                <a:latin typeface="Rambla"/>
                <a:ea typeface="Rambla"/>
                <a:cs typeface="Rambla"/>
                <a:sym typeface="Rambla"/>
              </a:rPr>
              <a:t>QUALITATIVE DATA ANALYSIS</a:t>
            </a:r>
          </a:p>
        </p:txBody>
      </p:sp>
      <p:sp>
        <p:nvSpPr>
          <p:cNvPr id="107" name="Shape 107"/>
          <p:cNvSpPr txBox="1">
            <a:spLocks noGrp="1"/>
          </p:cNvSpPr>
          <p:nvPr>
            <p:ph type="subTitle" idx="1"/>
          </p:nvPr>
        </p:nvSpPr>
        <p:spPr>
          <a:xfrm>
            <a:off x="2895600" y="6095998"/>
            <a:ext cx="6172199" cy="762001"/>
          </a:xfrm>
          <a:prstGeom prst="rect">
            <a:avLst/>
          </a:prstGeom>
          <a:noFill/>
          <a:ln>
            <a:noFill/>
          </a:ln>
        </p:spPr>
        <p:txBody>
          <a:bodyPr lIns="45700" tIns="45700" rIns="45700" bIns="45700" anchor="t" anchorCtr="0">
            <a:noAutofit/>
          </a:bodyPr>
          <a:lstStyle/>
          <a:p>
            <a:pPr marL="0" marR="64008" lvl="0" indent="0" algn="r" rtl="0">
              <a:spcBef>
                <a:spcPts val="0"/>
              </a:spcBef>
              <a:spcAft>
                <a:spcPts val="0"/>
              </a:spcAft>
              <a:buClr>
                <a:schemeClr val="accent1"/>
              </a:buClr>
              <a:buSzPct val="25000"/>
              <a:buFont typeface="Noto Sans Symbols"/>
              <a:buNone/>
            </a:pPr>
            <a:r>
              <a:rPr lang="en-US" sz="1200" b="1" i="0" u="none" strike="noStrike" cap="none" dirty="0">
                <a:solidFill>
                  <a:schemeClr val="bg1">
                    <a:lumMod val="75000"/>
                  </a:schemeClr>
                </a:solidFill>
                <a:latin typeface="Rambla"/>
                <a:ea typeface="Rambla"/>
                <a:cs typeface="Rambla"/>
                <a:sym typeface="Rambla"/>
              </a:rPr>
              <a:t>NERA Webinar Presentation</a:t>
            </a:r>
          </a:p>
          <a:p>
            <a:pPr marL="0" marR="64008" lvl="0" indent="0" algn="r" rtl="0">
              <a:spcBef>
                <a:spcPts val="400"/>
              </a:spcBef>
              <a:spcAft>
                <a:spcPts val="0"/>
              </a:spcAft>
              <a:buClr>
                <a:schemeClr val="accent1"/>
              </a:buClr>
              <a:buSzPct val="25000"/>
              <a:buFont typeface="Noto Sans Symbols"/>
              <a:buNone/>
            </a:pPr>
            <a:r>
              <a:rPr lang="en-US" sz="1200" b="1" i="0" u="none" strike="noStrike" cap="none" dirty="0" err="1">
                <a:solidFill>
                  <a:schemeClr val="bg1">
                    <a:lumMod val="75000"/>
                  </a:schemeClr>
                </a:solidFill>
                <a:latin typeface="Rambla"/>
                <a:ea typeface="Rambla"/>
                <a:cs typeface="Rambla"/>
                <a:sym typeface="Rambla"/>
              </a:rPr>
              <a:t>Felice</a:t>
            </a:r>
            <a:r>
              <a:rPr lang="en-US" sz="1200" b="1" i="0" u="none" strike="noStrike" cap="none" dirty="0">
                <a:solidFill>
                  <a:schemeClr val="bg1">
                    <a:lumMod val="75000"/>
                  </a:schemeClr>
                </a:solidFill>
                <a:latin typeface="Rambla"/>
                <a:ea typeface="Rambla"/>
                <a:cs typeface="Rambla"/>
                <a:sym typeface="Rambla"/>
              </a:rPr>
              <a:t> D. Billups, </a:t>
            </a:r>
            <a:r>
              <a:rPr lang="en-US" sz="1200" b="1" i="0" u="none" strike="noStrike" cap="none" dirty="0" err="1">
                <a:solidFill>
                  <a:schemeClr val="bg1">
                    <a:lumMod val="75000"/>
                  </a:schemeClr>
                </a:solidFill>
                <a:latin typeface="Rambla"/>
                <a:ea typeface="Rambla"/>
                <a:cs typeface="Rambla"/>
                <a:sym typeface="Rambla"/>
              </a:rPr>
              <a:t>Ed.D</a:t>
            </a:r>
            <a:r>
              <a:rPr lang="en-US" sz="1200" b="1" i="0" u="none" strike="noStrike" cap="none" dirty="0">
                <a:solidFill>
                  <a:schemeClr val="bg1">
                    <a:lumMod val="75000"/>
                  </a:schemeClr>
                </a:solidFill>
                <a:latin typeface="Rambla"/>
                <a:ea typeface="Rambla"/>
                <a:cs typeface="Rambla"/>
                <a:sym typeface="Rambla"/>
              </a:rPr>
              <a:t>.</a:t>
            </a:r>
          </a:p>
          <a:p>
            <a:pPr marL="0" marR="64008" lvl="0" indent="0" algn="r" rtl="0">
              <a:spcBef>
                <a:spcPts val="400"/>
              </a:spcBef>
              <a:spcAft>
                <a:spcPts val="0"/>
              </a:spcAft>
              <a:buClr>
                <a:schemeClr val="accent1"/>
              </a:buClr>
              <a:buSzPct val="25000"/>
              <a:buFont typeface="Noto Sans Symbols"/>
              <a:buNone/>
            </a:pPr>
            <a:endParaRPr sz="2700" b="0" i="0" u="none" strike="noStrike" cap="none" dirty="0">
              <a:solidFill>
                <a:schemeClr val="bg1">
                  <a:lumMod val="75000"/>
                </a:schemeClr>
              </a:solidFill>
              <a:latin typeface="Rambla"/>
              <a:ea typeface="Rambla"/>
              <a:cs typeface="Rambla"/>
              <a:sym typeface="Rambl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What is raw data management?</a:t>
            </a:r>
          </a:p>
          <a:p>
            <a:pPr marL="621792" marR="0" lvl="1" indent="-240791" algn="l" rtl="0">
              <a:spcBef>
                <a:spcPts val="324"/>
              </a:spcBef>
              <a:spcAft>
                <a:spcPts val="0"/>
              </a:spcAft>
              <a:buClr>
                <a:schemeClr val="accent1"/>
              </a:buClr>
              <a:buSzPct val="100000"/>
              <a:buFont typeface="Verdana"/>
              <a:buChar char="◦"/>
            </a:pPr>
            <a:r>
              <a:rPr lang="en-US" sz="2400" b="0" i="0" u="none" strike="noStrike" cap="none">
                <a:solidFill>
                  <a:schemeClr val="dk1"/>
                </a:solidFill>
                <a:latin typeface="Rambla"/>
                <a:ea typeface="Rambla"/>
                <a:cs typeface="Rambla"/>
                <a:sym typeface="Rambla"/>
              </a:rPr>
              <a:t>The process of preparing and organizing raw data into meaningful units of analysis:</a:t>
            </a:r>
          </a:p>
          <a:p>
            <a:pPr marL="859536" marR="0" lvl="2" indent="-237236" algn="l" rtl="0">
              <a:spcBef>
                <a:spcPts val="350"/>
              </a:spcBef>
              <a:spcAft>
                <a:spcPts val="0"/>
              </a:spcAft>
              <a:buClr>
                <a:schemeClr val="accent2"/>
              </a:buClr>
              <a:buSzPct val="100000"/>
              <a:buFont typeface="Noto Sans Symbols"/>
              <a:buChar char="⚫"/>
            </a:pPr>
            <a:r>
              <a:rPr lang="en-US" sz="2100" b="0" i="0" u="none" strike="noStrike" cap="none">
                <a:solidFill>
                  <a:schemeClr val="dk1"/>
                </a:solidFill>
                <a:latin typeface="Rambla"/>
                <a:ea typeface="Rambla"/>
                <a:cs typeface="Rambla"/>
                <a:sym typeface="Rambla"/>
              </a:rPr>
              <a:t>Text or audio data transformed into transcripts</a:t>
            </a:r>
          </a:p>
          <a:p>
            <a:pPr marL="859536" marR="0" lvl="2" indent="-237236" algn="l" rtl="0">
              <a:spcBef>
                <a:spcPts val="350"/>
              </a:spcBef>
              <a:spcAft>
                <a:spcPts val="0"/>
              </a:spcAft>
              <a:buClr>
                <a:schemeClr val="accent2"/>
              </a:buClr>
              <a:buSzPct val="100000"/>
              <a:buFont typeface="Noto Sans Symbols"/>
              <a:buChar char="⚫"/>
            </a:pPr>
            <a:r>
              <a:rPr lang="en-US" sz="2100" b="0" i="0" u="none" strike="noStrike" cap="none">
                <a:solidFill>
                  <a:schemeClr val="dk1"/>
                </a:solidFill>
                <a:latin typeface="Rambla"/>
                <a:ea typeface="Rambla"/>
                <a:cs typeface="Rambla"/>
                <a:sym typeface="Rambla"/>
              </a:rPr>
              <a:t>Image data transformed into videos, photos, charts</a:t>
            </a:r>
          </a:p>
          <a:p>
            <a:pPr marL="859536" marR="0" lvl="2" indent="-237236" algn="l" rtl="0">
              <a:spcBef>
                <a:spcPts val="350"/>
              </a:spcBef>
              <a:spcAft>
                <a:spcPts val="0"/>
              </a:spcAft>
              <a:buClr>
                <a:schemeClr val="accent2"/>
              </a:buClr>
              <a:buSzPct val="100000"/>
              <a:buFont typeface="Noto Sans Symbols"/>
              <a:buNone/>
            </a:pPr>
            <a:endParaRPr sz="2100" b="0" i="0" u="none" strike="noStrike" cap="none">
              <a:solidFill>
                <a:schemeClr val="dk1"/>
              </a:solidFill>
              <a:latin typeface="Rambla"/>
              <a:ea typeface="Rambla"/>
              <a:cs typeface="Rambla"/>
              <a:sym typeface="Rambla"/>
            </a:endParaRPr>
          </a:p>
          <a:p>
            <a:pPr marL="630936" marR="0" lvl="2" indent="-8636" algn="l" rtl="0">
              <a:spcBef>
                <a:spcPts val="350"/>
              </a:spcBef>
              <a:buClr>
                <a:schemeClr val="accent2"/>
              </a:buClr>
              <a:buSzPct val="25000"/>
              <a:buFont typeface="Noto Sans Symbols"/>
              <a:buNone/>
            </a:pPr>
            <a:r>
              <a:rPr lang="en-US" sz="2400" b="0" i="0" u="none" strike="noStrike" cap="none">
                <a:solidFill>
                  <a:schemeClr val="dk1"/>
                </a:solidFill>
                <a:latin typeface="Rambla"/>
                <a:ea typeface="Rambla"/>
                <a:cs typeface="Rambla"/>
                <a:sym typeface="Rambla"/>
              </a:rPr>
              <a:t>As you review your data, you find that some of it is not usable or relevant to your study…</a:t>
            </a:r>
          </a:p>
        </p:txBody>
      </p:sp>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Step 1: Raw Data Management</a:t>
            </a:r>
          </a:p>
        </p:txBody>
      </p:sp>
      <p:pic>
        <p:nvPicPr>
          <p:cNvPr id="174" name="Shape 174"/>
          <p:cNvPicPr preferRelativeResize="0"/>
          <p:nvPr/>
        </p:nvPicPr>
        <p:blipFill rotWithShape="1">
          <a:blip r:embed="rId3">
            <a:alphaModFix/>
          </a:blip>
          <a:srcRect/>
          <a:stretch/>
        </p:blipFill>
        <p:spPr>
          <a:xfrm>
            <a:off x="6324600" y="4495800"/>
            <a:ext cx="2194559" cy="1646619"/>
          </a:xfrm>
          <a:prstGeom prst="rect">
            <a:avLst/>
          </a:prstGeom>
          <a:noFill/>
          <a:ln>
            <a:noFill/>
          </a:ln>
        </p:spPr>
      </p:pic>
      <p:sp>
        <p:nvSpPr>
          <p:cNvPr id="175" name="Shape 175"/>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Raw Data Sample</a:t>
            </a:r>
          </a:p>
        </p:txBody>
      </p:sp>
      <p:sp>
        <p:nvSpPr>
          <p:cNvPr id="181" name="Shape 181"/>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2400" b="0" i="0" u="none" strike="noStrike" cap="none">
                <a:solidFill>
                  <a:schemeClr val="lt1"/>
                </a:solidFill>
                <a:latin typeface="Rambla"/>
                <a:ea typeface="Rambla"/>
                <a:cs typeface="Rambla"/>
                <a:sym typeface="Rambla"/>
              </a:rPr>
              <a:t>Transcript of Interview Data</a:t>
            </a:r>
          </a:p>
        </p:txBody>
      </p:sp>
      <p:sp>
        <p:nvSpPr>
          <p:cNvPr id="182" name="Shape 182"/>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spcBef>
                <a:spcPts val="0"/>
              </a:spcBef>
              <a:spcAft>
                <a:spcPts val="0"/>
              </a:spcAft>
              <a:buClr>
                <a:schemeClr val="accent1"/>
              </a:buClr>
              <a:buSzPct val="25000"/>
              <a:buFont typeface="Noto Sans Symbols"/>
              <a:buNone/>
            </a:pPr>
            <a:r>
              <a:rPr lang="en-US" sz="2400" b="0" i="0" u="none" strike="noStrike" cap="none">
                <a:solidFill>
                  <a:schemeClr val="lt1"/>
                </a:solidFill>
                <a:latin typeface="Rambla"/>
                <a:ea typeface="Rambla"/>
                <a:cs typeface="Rambla"/>
                <a:sym typeface="Rambla"/>
              </a:rPr>
              <a:t>Raw Data Overview</a:t>
            </a:r>
          </a:p>
        </p:txBody>
      </p:sp>
      <p:sp>
        <p:nvSpPr>
          <p:cNvPr id="183" name="Shape 183"/>
          <p:cNvSpPr txBox="1">
            <a:spLocks noGrp="1"/>
          </p:cNvSpPr>
          <p:nvPr>
            <p:ph type="body" idx="3"/>
          </p:nvPr>
        </p:nvSpPr>
        <p:spPr>
          <a:xfrm>
            <a:off x="457200" y="1444294"/>
            <a:ext cx="4040187" cy="3941762"/>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1"/>
              </a:buClr>
              <a:buSzPct val="68000"/>
              <a:buFont typeface="Noto Sans Symbols"/>
              <a:buChar char="▶"/>
            </a:pPr>
            <a:r>
              <a:rPr lang="en-US" sz="1100" b="0" i="0" u="none" strike="noStrike" cap="none">
                <a:solidFill>
                  <a:schemeClr val="dk1"/>
                </a:solidFill>
                <a:latin typeface="Rambla"/>
                <a:ea typeface="Rambla"/>
                <a:cs typeface="Rambla"/>
                <a:sym typeface="Rambla"/>
              </a:rPr>
              <a:t>I always wanted to get my doctorate but I never felt I had the time; then I reached a point in my career where I saw that without the credentials, I would never advance to the types of positions I aspired to..but I doubted I could do the work.  I wasn’t sure I could go back to school after so much time. And did I have the time, with working and a family? These were the things I struggled with as I looked for the right program.</a:t>
            </a:r>
          </a:p>
          <a:p>
            <a:pPr marL="365760" marR="0" lvl="0" indent="-264160" algn="l" rtl="0">
              <a:lnSpc>
                <a:spcPct val="80000"/>
              </a:lnSpc>
              <a:spcBef>
                <a:spcPts val="400"/>
              </a:spcBef>
              <a:spcAft>
                <a:spcPts val="0"/>
              </a:spcAft>
              <a:buClr>
                <a:schemeClr val="accent1"/>
              </a:buClr>
              <a:buSzPct val="68000"/>
              <a:buFont typeface="Noto Sans Symbols"/>
              <a:buChar char="▶"/>
            </a:pPr>
            <a:r>
              <a:rPr lang="en-US" sz="1100" b="1" i="0" u="none" strike="noStrike" cap="none">
                <a:solidFill>
                  <a:srgbClr val="7030A0"/>
                </a:solidFill>
                <a:latin typeface="Rambla"/>
                <a:ea typeface="Rambla"/>
                <a:cs typeface="Rambla"/>
                <a:sym typeface="Rambla"/>
              </a:rPr>
              <a:t>Um, .</a:t>
            </a:r>
            <a:r>
              <a:rPr lang="en-US" sz="1100" b="0" i="0" u="none" strike="noStrike" cap="none">
                <a:solidFill>
                  <a:srgbClr val="7030A0"/>
                </a:solidFill>
                <a:latin typeface="Rambla"/>
                <a:ea typeface="Rambla"/>
                <a:cs typeface="Rambla"/>
                <a:sym typeface="Rambla"/>
              </a:rPr>
              <a:t>.</a:t>
            </a:r>
            <a:r>
              <a:rPr lang="en-US" sz="1100" b="0" i="0" u="none" strike="noStrike" cap="none">
                <a:solidFill>
                  <a:schemeClr val="dk1"/>
                </a:solidFill>
                <a:latin typeface="Rambla"/>
                <a:ea typeface="Rambla"/>
                <a:cs typeface="Rambla"/>
                <a:sym typeface="Rambla"/>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p>
          <a:p>
            <a:pPr marL="365760" marR="0" lvl="0" indent="-264160" algn="l" rtl="0">
              <a:lnSpc>
                <a:spcPct val="80000"/>
              </a:lnSpc>
              <a:spcBef>
                <a:spcPts val="400"/>
              </a:spcBef>
              <a:spcAft>
                <a:spcPts val="0"/>
              </a:spcAft>
              <a:buClr>
                <a:schemeClr val="accent1"/>
              </a:buClr>
              <a:buSzPct val="68000"/>
              <a:buFont typeface="Noto Sans Symbols"/>
              <a:buChar char="▶"/>
            </a:pPr>
            <a:r>
              <a:rPr lang="en-US" sz="1100" b="1" i="0" u="none" strike="noStrike" cap="none">
                <a:solidFill>
                  <a:srgbClr val="7030A0"/>
                </a:solidFill>
                <a:latin typeface="Rambla"/>
                <a:ea typeface="Rambla"/>
                <a:cs typeface="Rambla"/>
                <a:sym typeface="Rambla"/>
              </a:rPr>
              <a:t>I can’t think of a particular example right now…</a:t>
            </a:r>
          </a:p>
          <a:p>
            <a:pPr marL="365760" marR="0" lvl="0" indent="-264160" algn="l" rtl="0">
              <a:lnSpc>
                <a:spcPct val="80000"/>
              </a:lnSpc>
              <a:spcBef>
                <a:spcPts val="400"/>
              </a:spcBef>
              <a:spcAft>
                <a:spcPts val="0"/>
              </a:spcAft>
              <a:buClr>
                <a:schemeClr val="accent1"/>
              </a:buClr>
              <a:buSzPct val="68000"/>
              <a:buFont typeface="Noto Sans Symbols"/>
              <a:buNone/>
            </a:pPr>
            <a:endParaRPr sz="1100" b="1" i="0" u="none" strike="noStrike" cap="none">
              <a:solidFill>
                <a:srgbClr val="7030A0"/>
              </a:solidFill>
              <a:latin typeface="Rambla"/>
              <a:ea typeface="Rambla"/>
              <a:cs typeface="Rambla"/>
              <a:sym typeface="Rambla"/>
            </a:endParaRPr>
          </a:p>
        </p:txBody>
      </p:sp>
      <p:sp>
        <p:nvSpPr>
          <p:cNvPr id="184" name="Shape 184"/>
          <p:cNvSpPr txBox="1">
            <a:spLocks noGrp="1"/>
          </p:cNvSpPr>
          <p:nvPr>
            <p:ph type="body" idx="4"/>
          </p:nvPr>
        </p:nvSpPr>
        <p:spPr>
          <a:xfrm>
            <a:off x="4645025" y="1444294"/>
            <a:ext cx="4041774" cy="394176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400" b="0" i="0" u="none" strike="noStrike" cap="none">
                <a:solidFill>
                  <a:schemeClr val="dk1"/>
                </a:solidFill>
                <a:latin typeface="Rambla"/>
                <a:ea typeface="Rambla"/>
                <a:cs typeface="Rambla"/>
                <a:sym typeface="Rambla"/>
              </a:rPr>
              <a:t>Are some portions of this transcript unusable or irrelevant? (</a:t>
            </a:r>
            <a:r>
              <a:rPr lang="en-US" sz="2400" b="0" i="0" u="none" strike="noStrike" cap="none">
                <a:solidFill>
                  <a:srgbClr val="7030A0"/>
                </a:solidFill>
                <a:latin typeface="Rambla"/>
                <a:ea typeface="Rambla"/>
                <a:cs typeface="Rambla"/>
                <a:sym typeface="Rambla"/>
              </a:rPr>
              <a:t>purple)</a:t>
            </a:r>
          </a:p>
        </p:txBody>
      </p:sp>
      <p:sp>
        <p:nvSpPr>
          <p:cNvPr id="185" name="Shape 185"/>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Get a sense of the data holistically, read several times (immersion)</a:t>
            </a: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Classify and categorize repeatedly, allowing for deeper immersion</a:t>
            </a: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Write notes in the margins (memoing)</a:t>
            </a: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Preliminary classification schemes emerge, categorize raw data into groupings (chunking)</a:t>
            </a:r>
          </a:p>
        </p:txBody>
      </p:sp>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Step II: Data Reduction I</a:t>
            </a:r>
          </a:p>
        </p:txBody>
      </p:sp>
      <p:sp>
        <p:nvSpPr>
          <p:cNvPr id="192" name="Shape 192"/>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Effect transition="in" filter="fade">
                                      <p:cBhvr>
                                        <p:cTn id="12" dur="500"/>
                                        <p:tgtEl>
                                          <p:spTgt spid="1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Effect transition="in" filter="fade">
                                      <p:cBhvr>
                                        <p:cTn id="17" dur="500"/>
                                        <p:tgtEl>
                                          <p:spTgt spid="1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Effect transition="in" filter="fade">
                                      <p:cBhvr>
                                        <p:cTn id="22" dur="500"/>
                                        <p:tgtEl>
                                          <p:spTgt spid="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2800" b="0" i="0" u="none" strike="noStrike" cap="none">
                <a:solidFill>
                  <a:schemeClr val="dk1"/>
                </a:solidFill>
                <a:latin typeface="Rambla"/>
                <a:ea typeface="Rambla"/>
                <a:cs typeface="Rambla"/>
                <a:sym typeface="Rambla"/>
              </a:rPr>
              <a:t>Develop an initial sense of usable data and the general categories you will create</a:t>
            </a:r>
          </a:p>
          <a:p>
            <a:pPr marL="365760" marR="0" lvl="0" indent="-264160" algn="l" rtl="0">
              <a:spcBef>
                <a:spcPts val="400"/>
              </a:spcBef>
              <a:spcAft>
                <a:spcPts val="0"/>
              </a:spcAft>
              <a:buClr>
                <a:schemeClr val="accent1"/>
              </a:buClr>
              <a:buSzPct val="68000"/>
              <a:buFont typeface="Noto Sans Symbols"/>
              <a:buChar char="▶"/>
            </a:pPr>
            <a:r>
              <a:rPr lang="en-US" sz="2800" b="0" i="0" u="none" strike="noStrike" cap="none">
                <a:solidFill>
                  <a:schemeClr val="dk1"/>
                </a:solidFill>
                <a:latin typeface="Rambla"/>
                <a:ea typeface="Rambla"/>
                <a:cs typeface="Rambla"/>
                <a:sym typeface="Rambla"/>
              </a:rPr>
              <a:t>Preliminary set of codes developed, cluster raw data into units that share similar meanings or qualities</a:t>
            </a:r>
          </a:p>
          <a:p>
            <a:pPr marL="365760" marR="0" lvl="0" indent="-264160" algn="l" rtl="0">
              <a:spcBef>
                <a:spcPts val="400"/>
              </a:spcBef>
              <a:spcAft>
                <a:spcPts val="0"/>
              </a:spcAft>
              <a:buClr>
                <a:schemeClr val="accent1"/>
              </a:buClr>
              <a:buSzPct val="68000"/>
              <a:buFont typeface="Noto Sans Symbols"/>
              <a:buChar char="▶"/>
            </a:pPr>
            <a:r>
              <a:rPr lang="en-US" sz="2800" b="0" i="0" u="none" strike="noStrike" cap="none">
                <a:solidFill>
                  <a:schemeClr val="dk1"/>
                </a:solidFill>
                <a:latin typeface="Rambla"/>
                <a:ea typeface="Rambla"/>
                <a:cs typeface="Rambla"/>
                <a:sym typeface="Rambla"/>
              </a:rPr>
              <a:t>Create initial code list or master code book</a:t>
            </a:r>
          </a:p>
        </p:txBody>
      </p:sp>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Winnowing</a:t>
            </a:r>
          </a:p>
        </p:txBody>
      </p:sp>
      <p:sp>
        <p:nvSpPr>
          <p:cNvPr id="199" name="Shape 199"/>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Chunks-Clusters Sample</a:t>
            </a:r>
          </a:p>
        </p:txBody>
      </p:sp>
      <p:sp>
        <p:nvSpPr>
          <p:cNvPr id="205" name="Shape 205"/>
          <p:cNvSpPr txBox="1">
            <a:spLocks noGrp="1"/>
          </p:cNvSpPr>
          <p:nvPr>
            <p:ph type="body" idx="1"/>
          </p:nvPr>
        </p:nvSpPr>
        <p:spPr>
          <a:xfrm>
            <a:off x="457200" y="5715000"/>
            <a:ext cx="4040187" cy="533399"/>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2040" b="0" i="0" u="none" strike="noStrike" cap="none">
                <a:solidFill>
                  <a:schemeClr val="lt1"/>
                </a:solidFill>
                <a:latin typeface="Rambla"/>
                <a:ea typeface="Rambla"/>
                <a:cs typeface="Rambla"/>
                <a:sym typeface="Rambla"/>
              </a:rPr>
              <a:t>Transcript of Interview Data</a:t>
            </a:r>
          </a:p>
        </p:txBody>
      </p:sp>
      <p:sp>
        <p:nvSpPr>
          <p:cNvPr id="206" name="Shape 206"/>
          <p:cNvSpPr txBox="1">
            <a:spLocks noGrp="1"/>
          </p:cNvSpPr>
          <p:nvPr>
            <p:ph type="body" idx="2"/>
          </p:nvPr>
        </p:nvSpPr>
        <p:spPr>
          <a:xfrm>
            <a:off x="4645026" y="5715000"/>
            <a:ext cx="4041774" cy="533399"/>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spcBef>
                <a:spcPts val="0"/>
              </a:spcBef>
              <a:spcAft>
                <a:spcPts val="0"/>
              </a:spcAft>
              <a:buClr>
                <a:schemeClr val="accent1"/>
              </a:buClr>
              <a:buSzPct val="25000"/>
              <a:buFont typeface="Noto Sans Symbols"/>
              <a:buNone/>
            </a:pPr>
            <a:r>
              <a:rPr lang="en-US" sz="2400" b="0" i="0" u="none" strike="noStrike" cap="none">
                <a:solidFill>
                  <a:schemeClr val="lt1"/>
                </a:solidFill>
                <a:latin typeface="Rambla"/>
                <a:ea typeface="Rambla"/>
                <a:cs typeface="Rambla"/>
                <a:sym typeface="Rambla"/>
              </a:rPr>
              <a:t>Chunking? Clusters?</a:t>
            </a:r>
          </a:p>
        </p:txBody>
      </p:sp>
      <p:sp>
        <p:nvSpPr>
          <p:cNvPr id="207" name="Shape 207"/>
          <p:cNvSpPr txBox="1">
            <a:spLocks noGrp="1"/>
          </p:cNvSpPr>
          <p:nvPr>
            <p:ph type="body" idx="3"/>
          </p:nvPr>
        </p:nvSpPr>
        <p:spPr>
          <a:xfrm>
            <a:off x="457200" y="1143000"/>
            <a:ext cx="4040187" cy="44958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1200" b="1" i="0" u="none" strike="noStrike" cap="none">
                <a:solidFill>
                  <a:srgbClr val="FF0000"/>
                </a:solidFill>
                <a:latin typeface="Rambla"/>
                <a:ea typeface="Rambla"/>
                <a:cs typeface="Rambla"/>
                <a:sym typeface="Rambla"/>
              </a:rPr>
              <a:t>I always wanted to get my </a:t>
            </a:r>
            <a:r>
              <a:rPr lang="en-US" sz="1200" b="1" i="0" u="none" strike="noStrike" cap="none">
                <a:solidFill>
                  <a:srgbClr val="00B0F0"/>
                </a:solidFill>
                <a:latin typeface="Rambla"/>
                <a:ea typeface="Rambla"/>
                <a:cs typeface="Rambla"/>
                <a:sym typeface="Rambla"/>
              </a:rPr>
              <a:t>doctorate but I never felt I had the time; </a:t>
            </a:r>
            <a:r>
              <a:rPr lang="en-US" sz="1200" b="1" i="0" u="none" strike="noStrike" cap="none">
                <a:solidFill>
                  <a:srgbClr val="FF0000"/>
                </a:solidFill>
                <a:latin typeface="Rambla"/>
                <a:ea typeface="Rambla"/>
                <a:cs typeface="Rambla"/>
                <a:sym typeface="Rambla"/>
              </a:rPr>
              <a:t>then I reached a point in my career where I saw that without the credentials, I would never advance to the types of positions I aspired to..</a:t>
            </a:r>
            <a:r>
              <a:rPr lang="en-US" sz="1200" b="1" i="0" u="none" strike="noStrike" cap="none">
                <a:solidFill>
                  <a:srgbClr val="00B0F0"/>
                </a:solidFill>
                <a:latin typeface="Rambla"/>
                <a:ea typeface="Rambla"/>
                <a:cs typeface="Rambla"/>
                <a:sym typeface="Rambla"/>
              </a:rPr>
              <a:t>but I doubted I could do the work.  I wasn’t sure I could go back to school after so much time. And did I have the time, with working and a family? These were the things I struggled with as I looked for the right program</a:t>
            </a:r>
            <a:r>
              <a:rPr lang="en-US" sz="1200" b="1" i="0" u="none" strike="noStrike" cap="none">
                <a:solidFill>
                  <a:schemeClr val="dk1"/>
                </a:solidFill>
                <a:latin typeface="Rambla"/>
                <a:ea typeface="Rambla"/>
                <a:cs typeface="Rambla"/>
                <a:sym typeface="Rambla"/>
              </a:rPr>
              <a:t>.</a:t>
            </a:r>
          </a:p>
          <a:p>
            <a:pPr marL="365760" marR="0" lvl="0" indent="-264160" algn="l" rtl="0">
              <a:spcBef>
                <a:spcPts val="400"/>
              </a:spcBef>
              <a:spcAft>
                <a:spcPts val="0"/>
              </a:spcAft>
              <a:buClr>
                <a:schemeClr val="accent1"/>
              </a:buClr>
              <a:buSzPct val="68000"/>
              <a:buFont typeface="Noto Sans Symbols"/>
              <a:buChar char="▶"/>
            </a:pPr>
            <a:r>
              <a:rPr lang="en-US" sz="1200" b="0" i="0" u="none" strike="noStrike" cap="none">
                <a:solidFill>
                  <a:schemeClr val="dk1"/>
                </a:solidFill>
                <a:latin typeface="Rambla"/>
                <a:ea typeface="Rambla"/>
                <a:cs typeface="Rambla"/>
                <a:sym typeface="Rambla"/>
              </a:rPr>
              <a:t>-</a:t>
            </a:r>
            <a:r>
              <a:rPr lang="en-US" sz="1200" b="1" i="0" u="none" strike="noStrike" cap="none">
                <a:solidFill>
                  <a:srgbClr val="00B050"/>
                </a:solidFill>
                <a:latin typeface="Rambla"/>
                <a:ea typeface="Rambla"/>
                <a:cs typeface="Rambla"/>
                <a:sym typeface="Rambla"/>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r>
              <a:rPr lang="en-US" sz="1200" b="0" i="0" u="none" strike="noStrike" cap="none">
                <a:solidFill>
                  <a:schemeClr val="dk1"/>
                </a:solidFill>
                <a:latin typeface="Rambla"/>
                <a:ea typeface="Rambla"/>
                <a:cs typeface="Rambla"/>
                <a:sym typeface="Rambla"/>
              </a:rPr>
              <a:t>!</a:t>
            </a:r>
          </a:p>
        </p:txBody>
      </p:sp>
      <p:sp>
        <p:nvSpPr>
          <p:cNvPr id="208" name="Shape 208"/>
          <p:cNvSpPr txBox="1">
            <a:spLocks noGrp="1"/>
          </p:cNvSpPr>
          <p:nvPr>
            <p:ph type="body" idx="4"/>
          </p:nvPr>
        </p:nvSpPr>
        <p:spPr>
          <a:xfrm>
            <a:off x="4645025" y="1444294"/>
            <a:ext cx="4041774" cy="394176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400" b="0" i="0" u="none" strike="noStrike" cap="none">
                <a:solidFill>
                  <a:schemeClr val="dk1"/>
                </a:solidFill>
                <a:latin typeface="Rambla"/>
                <a:ea typeface="Rambla"/>
                <a:cs typeface="Rambla"/>
                <a:sym typeface="Rambla"/>
              </a:rPr>
              <a:t>Which sections of data are broadly similar? (</a:t>
            </a:r>
            <a:r>
              <a:rPr lang="en-US" sz="2400" b="0" i="0" u="none" strike="noStrike" cap="none">
                <a:solidFill>
                  <a:srgbClr val="FF0000"/>
                </a:solidFill>
                <a:latin typeface="Rambla"/>
                <a:ea typeface="Rambla"/>
                <a:cs typeface="Rambla"/>
                <a:sym typeface="Rambla"/>
              </a:rPr>
              <a:t>red for credentials, </a:t>
            </a:r>
            <a:r>
              <a:rPr lang="en-US" sz="2400" b="0" i="0" u="none" strike="noStrike" cap="none">
                <a:solidFill>
                  <a:srgbClr val="00B0F0"/>
                </a:solidFill>
                <a:latin typeface="Rambla"/>
                <a:ea typeface="Rambla"/>
                <a:cs typeface="Rambla"/>
                <a:sym typeface="Rambla"/>
              </a:rPr>
              <a:t>blue for personal struggles, </a:t>
            </a:r>
            <a:r>
              <a:rPr lang="en-US" sz="2400" b="0" i="0" u="none" strike="noStrike" cap="none">
                <a:solidFill>
                  <a:srgbClr val="00B050"/>
                </a:solidFill>
                <a:latin typeface="Rambla"/>
                <a:ea typeface="Rambla"/>
                <a:cs typeface="Rambla"/>
                <a:sym typeface="Rambla"/>
              </a:rPr>
              <a:t>green for shift in identity)</a:t>
            </a:r>
          </a:p>
          <a:p>
            <a:pPr marL="365760" marR="0" lvl="0" indent="-264160" algn="l" rtl="0">
              <a:spcBef>
                <a:spcPts val="0"/>
              </a:spcBef>
              <a:spcAft>
                <a:spcPts val="0"/>
              </a:spcAft>
              <a:buClr>
                <a:schemeClr val="accent1"/>
              </a:buClr>
              <a:buSzPct val="68000"/>
              <a:buFont typeface="Noto Sans Symbols"/>
              <a:buChar char="▶"/>
            </a:pPr>
            <a:r>
              <a:rPr lang="en-US" sz="2400" b="0" i="0" u="none" strike="noStrike" cap="none">
                <a:solidFill>
                  <a:schemeClr val="dk1"/>
                </a:solidFill>
                <a:latin typeface="Rambla"/>
                <a:ea typeface="Rambla"/>
                <a:cs typeface="Rambla"/>
                <a:sym typeface="Rambla"/>
              </a:rPr>
              <a:t>Which ‘chunks’ can be clustered together to relate to a broad coding scheme? </a:t>
            </a:r>
          </a:p>
          <a:p>
            <a:pPr marL="621792" marR="0" lvl="1" indent="-240791" algn="l" rtl="0">
              <a:spcBef>
                <a:spcPts val="324"/>
              </a:spcBef>
              <a:buClr>
                <a:schemeClr val="accent1"/>
              </a:buClr>
              <a:buSzPct val="100000"/>
              <a:buFont typeface="Verdana"/>
              <a:buNone/>
            </a:pPr>
            <a:endParaRPr sz="2000" b="0" i="0" u="none" strike="noStrike" cap="none">
              <a:solidFill>
                <a:schemeClr val="dk1"/>
              </a:solidFill>
              <a:latin typeface="Rambla"/>
              <a:ea typeface="Rambla"/>
              <a:cs typeface="Rambla"/>
              <a:sym typeface="Rambla"/>
            </a:endParaRPr>
          </a:p>
        </p:txBody>
      </p:sp>
      <p:sp>
        <p:nvSpPr>
          <p:cNvPr id="209" name="Shape 209"/>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109728" marR="0" lvl="0" indent="-8128" algn="l" rtl="0">
              <a:spcBef>
                <a:spcPts val="0"/>
              </a:spcBef>
              <a:spcAft>
                <a:spcPts val="0"/>
              </a:spcAft>
              <a:buClr>
                <a:schemeClr val="accent1"/>
              </a:buClr>
              <a:buSzPct val="25000"/>
              <a:buFont typeface="Noto Sans Symbols"/>
              <a:buNone/>
            </a:pPr>
            <a:endParaRPr sz="2700" b="0" i="0" u="none" strike="noStrike" cap="none">
              <a:solidFill>
                <a:schemeClr val="dk1"/>
              </a:solidFill>
              <a:latin typeface="Rambla"/>
              <a:ea typeface="Rambla"/>
              <a:cs typeface="Rambla"/>
              <a:sym typeface="Rambla"/>
            </a:endParaRPr>
          </a:p>
          <a:p>
            <a:pPr marL="621792" marR="0" lvl="1" indent="-240791"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The process of reducing data from chunks into clusters and codes to make meaning of that data:</a:t>
            </a:r>
          </a:p>
          <a:p>
            <a:pPr marL="621792" marR="0" lvl="1" indent="-240791" algn="l" rtl="0">
              <a:spcBef>
                <a:spcPts val="324"/>
              </a:spcBef>
              <a:spcAft>
                <a:spcPts val="0"/>
              </a:spcAft>
              <a:buClr>
                <a:schemeClr val="accent1"/>
              </a:buClr>
              <a:buSzPct val="100000"/>
              <a:buFont typeface="Verdana"/>
              <a:buNone/>
            </a:pPr>
            <a:endParaRPr sz="2300" b="0" i="0" u="none" strike="noStrike" cap="none">
              <a:solidFill>
                <a:schemeClr val="dk1"/>
              </a:solidFill>
              <a:latin typeface="Rambla"/>
              <a:ea typeface="Rambla"/>
              <a:cs typeface="Rambla"/>
              <a:sym typeface="Rambla"/>
            </a:endParaRPr>
          </a:p>
          <a:p>
            <a:pPr marL="859536" marR="0" lvl="2" indent="-237236" algn="l" rtl="0">
              <a:spcBef>
                <a:spcPts val="350"/>
              </a:spcBef>
              <a:spcAft>
                <a:spcPts val="0"/>
              </a:spcAft>
              <a:buClr>
                <a:schemeClr val="accent2"/>
              </a:buClr>
              <a:buSzPct val="100000"/>
              <a:buFont typeface="Noto Sans Symbols"/>
              <a:buChar char="⚫"/>
            </a:pPr>
            <a:r>
              <a:rPr lang="en-US" sz="2100" b="0" i="0" u="none" strike="noStrike" cap="none">
                <a:solidFill>
                  <a:schemeClr val="dk1"/>
                </a:solidFill>
                <a:latin typeface="Rambla"/>
                <a:ea typeface="Rambla"/>
                <a:cs typeface="Rambla"/>
                <a:sym typeface="Rambla"/>
              </a:rPr>
              <a:t>Chunks of data that are similar begin to lead to initial clusters and coding</a:t>
            </a:r>
          </a:p>
          <a:p>
            <a:pPr marL="1143000" marR="0" lvl="3" indent="-228600" algn="l" rtl="0">
              <a:spcBef>
                <a:spcPts val="350"/>
              </a:spcBef>
              <a:spcAft>
                <a:spcPts val="0"/>
              </a:spcAft>
              <a:buClr>
                <a:schemeClr val="accent2"/>
              </a:buClr>
              <a:buSzPct val="100000"/>
              <a:buFont typeface="Noto Sans Symbols"/>
              <a:buChar char="⚫"/>
            </a:pPr>
            <a:r>
              <a:rPr lang="en-US" sz="1900" b="0" i="0" u="none" strike="noStrike" cap="none">
                <a:solidFill>
                  <a:schemeClr val="dk1"/>
                </a:solidFill>
                <a:latin typeface="Rambla"/>
                <a:ea typeface="Rambla"/>
                <a:cs typeface="Rambla"/>
                <a:sym typeface="Rambla"/>
              </a:rPr>
              <a:t>Clusters – assigning chunks of similarly labeled data into clusters and assigning preliminary codes</a:t>
            </a:r>
          </a:p>
          <a:p>
            <a:pPr marL="1143000" marR="0" lvl="3" indent="-228600" algn="l" rtl="0">
              <a:spcBef>
                <a:spcPts val="350"/>
              </a:spcBef>
              <a:spcAft>
                <a:spcPts val="0"/>
              </a:spcAft>
              <a:buClr>
                <a:schemeClr val="accent2"/>
              </a:buClr>
              <a:buSzPct val="100000"/>
              <a:buFont typeface="Noto Sans Symbols"/>
              <a:buChar char="⚫"/>
            </a:pPr>
            <a:r>
              <a:rPr lang="en-US" sz="1900" b="0" i="0" u="none" strike="noStrike" cap="none">
                <a:solidFill>
                  <a:schemeClr val="dk1"/>
                </a:solidFill>
                <a:latin typeface="Rambla"/>
                <a:ea typeface="Rambla"/>
                <a:cs typeface="Rambla"/>
                <a:sym typeface="Rambla"/>
              </a:rPr>
              <a:t>Codes – refining, developing code books, labeling codes, creating codes through 2-3 cycles</a:t>
            </a:r>
          </a:p>
          <a:p>
            <a:pPr marL="1371600" marR="0" lvl="4" indent="-228600" algn="l" rtl="0">
              <a:spcBef>
                <a:spcPts val="350"/>
              </a:spcBef>
              <a:buClr>
                <a:schemeClr val="accent2"/>
              </a:buClr>
              <a:buSzPct val="100000"/>
              <a:buFont typeface="Noto Sans Symbols"/>
              <a:buChar char="⚫"/>
            </a:pPr>
            <a:r>
              <a:rPr lang="en-US" sz="1800" b="0" i="0" u="none" strike="noStrike" cap="none">
                <a:solidFill>
                  <a:schemeClr val="dk1"/>
                </a:solidFill>
                <a:latin typeface="Rambla"/>
                <a:ea typeface="Rambla"/>
                <a:cs typeface="Rambla"/>
                <a:sym typeface="Rambla"/>
              </a:rPr>
              <a:t>For the sake of this writing piece and the data set, we will forego the coding process. </a:t>
            </a:r>
          </a:p>
        </p:txBody>
      </p:sp>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Step II: Data Reduction II</a:t>
            </a:r>
          </a:p>
        </p:txBody>
      </p:sp>
      <p:sp>
        <p:nvSpPr>
          <p:cNvPr id="216" name="Shape 216"/>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Coding Sample</a:t>
            </a:r>
          </a:p>
        </p:txBody>
      </p:sp>
      <p:sp>
        <p:nvSpPr>
          <p:cNvPr id="244" name="Shape 244"/>
          <p:cNvSpPr txBox="1">
            <a:spLocks noGrp="1"/>
          </p:cNvSpPr>
          <p:nvPr>
            <p:ph type="body" idx="1"/>
          </p:nvPr>
        </p:nvSpPr>
        <p:spPr>
          <a:xfrm>
            <a:off x="457200" y="5715000"/>
            <a:ext cx="4040187" cy="609599"/>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2040" b="0" i="0" u="none" strike="noStrike" cap="none">
                <a:solidFill>
                  <a:schemeClr val="lt1"/>
                </a:solidFill>
                <a:latin typeface="Rambla"/>
                <a:ea typeface="Rambla"/>
                <a:cs typeface="Rambla"/>
                <a:sym typeface="Rambla"/>
              </a:rPr>
              <a:t>Transcript of Interview Data</a:t>
            </a:r>
          </a:p>
        </p:txBody>
      </p:sp>
      <p:sp>
        <p:nvSpPr>
          <p:cNvPr id="245" name="Shape 245"/>
          <p:cNvSpPr txBox="1">
            <a:spLocks noGrp="1"/>
          </p:cNvSpPr>
          <p:nvPr>
            <p:ph type="body" idx="2"/>
          </p:nvPr>
        </p:nvSpPr>
        <p:spPr>
          <a:xfrm>
            <a:off x="4645026" y="5715000"/>
            <a:ext cx="4041774" cy="609599"/>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2040" b="0" i="0" u="none" strike="noStrike" cap="none">
                <a:solidFill>
                  <a:schemeClr val="lt1"/>
                </a:solidFill>
                <a:latin typeface="Rambla"/>
                <a:ea typeface="Rambla"/>
                <a:cs typeface="Rambla"/>
                <a:sym typeface="Rambla"/>
              </a:rPr>
              <a:t>Chunking? Clusters? Coding?</a:t>
            </a:r>
          </a:p>
        </p:txBody>
      </p:sp>
      <p:sp>
        <p:nvSpPr>
          <p:cNvPr id="246" name="Shape 246"/>
          <p:cNvSpPr txBox="1">
            <a:spLocks noGrp="1"/>
          </p:cNvSpPr>
          <p:nvPr>
            <p:ph type="body" idx="3"/>
          </p:nvPr>
        </p:nvSpPr>
        <p:spPr>
          <a:xfrm>
            <a:off x="457200" y="1219200"/>
            <a:ext cx="4040187" cy="4419599"/>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1200" b="1" i="0" u="none" strike="noStrike" cap="none">
                <a:solidFill>
                  <a:srgbClr val="FF0000"/>
                </a:solidFill>
                <a:latin typeface="Rambla"/>
                <a:ea typeface="Rambla"/>
                <a:cs typeface="Rambla"/>
                <a:sym typeface="Rambla"/>
              </a:rPr>
              <a:t>I always wanted to get my </a:t>
            </a:r>
            <a:r>
              <a:rPr lang="en-US" sz="1200" b="1" i="0" u="none" strike="noStrike" cap="none">
                <a:solidFill>
                  <a:srgbClr val="00B0F0"/>
                </a:solidFill>
                <a:latin typeface="Rambla"/>
                <a:ea typeface="Rambla"/>
                <a:cs typeface="Rambla"/>
                <a:sym typeface="Rambla"/>
              </a:rPr>
              <a:t>doctorate but I never felt I had the time; </a:t>
            </a:r>
            <a:r>
              <a:rPr lang="en-US" sz="1200" b="1" i="0" u="none" strike="noStrike" cap="none">
                <a:solidFill>
                  <a:srgbClr val="FF0000"/>
                </a:solidFill>
                <a:latin typeface="Rambla"/>
                <a:ea typeface="Rambla"/>
                <a:cs typeface="Rambla"/>
                <a:sym typeface="Rambla"/>
              </a:rPr>
              <a:t>then I reached a point in my career where I saw that without the credentials, I would never advance to the types of positions I aspired to..</a:t>
            </a:r>
            <a:r>
              <a:rPr lang="en-US" sz="1200" b="1" i="0" u="none" strike="noStrike" cap="none">
                <a:solidFill>
                  <a:srgbClr val="00B0F0"/>
                </a:solidFill>
                <a:latin typeface="Rambla"/>
                <a:ea typeface="Rambla"/>
                <a:cs typeface="Rambla"/>
                <a:sym typeface="Rambla"/>
              </a:rPr>
              <a:t>but I doubted I could do the work.  I wasn’t sure I could go back to school after so much time. And did I have the time, with working and a family? These were the things I struggled with as I looked for the right program</a:t>
            </a:r>
            <a:r>
              <a:rPr lang="en-US" sz="1200" b="1" i="0" u="none" strike="noStrike" cap="none">
                <a:solidFill>
                  <a:schemeClr val="dk1"/>
                </a:solidFill>
                <a:latin typeface="Rambla"/>
                <a:ea typeface="Rambla"/>
                <a:cs typeface="Rambla"/>
                <a:sym typeface="Rambla"/>
              </a:rPr>
              <a:t>.</a:t>
            </a:r>
          </a:p>
          <a:p>
            <a:pPr marL="365760" marR="0" lvl="0" indent="-264160" algn="l" rtl="0">
              <a:spcBef>
                <a:spcPts val="400"/>
              </a:spcBef>
              <a:spcAft>
                <a:spcPts val="0"/>
              </a:spcAft>
              <a:buClr>
                <a:schemeClr val="accent1"/>
              </a:buClr>
              <a:buSzPct val="68000"/>
              <a:buFont typeface="Noto Sans Symbols"/>
              <a:buChar char="▶"/>
            </a:pPr>
            <a:r>
              <a:rPr lang="en-US" sz="1200" b="0" i="0" u="none" strike="noStrike" cap="none">
                <a:solidFill>
                  <a:schemeClr val="dk1"/>
                </a:solidFill>
                <a:latin typeface="Rambla"/>
                <a:ea typeface="Rambla"/>
                <a:cs typeface="Rambla"/>
                <a:sym typeface="Rambla"/>
              </a:rPr>
              <a:t>-</a:t>
            </a:r>
            <a:r>
              <a:rPr lang="en-US" sz="1200" b="1" i="0" u="none" strike="noStrike" cap="none">
                <a:solidFill>
                  <a:srgbClr val="00B050"/>
                </a:solidFill>
                <a:latin typeface="Rambla"/>
                <a:ea typeface="Rambla"/>
                <a:cs typeface="Rambla"/>
                <a:sym typeface="Rambla"/>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r>
              <a:rPr lang="en-US" sz="1200" b="0" i="0" u="none" strike="noStrike" cap="none">
                <a:solidFill>
                  <a:schemeClr val="dk1"/>
                </a:solidFill>
                <a:latin typeface="Rambla"/>
                <a:ea typeface="Rambla"/>
                <a:cs typeface="Rambla"/>
                <a:sym typeface="Rambla"/>
              </a:rPr>
              <a:t>!</a:t>
            </a:r>
          </a:p>
        </p:txBody>
      </p:sp>
      <p:sp>
        <p:nvSpPr>
          <p:cNvPr id="247" name="Shape 247"/>
          <p:cNvSpPr txBox="1">
            <a:spLocks noGrp="1"/>
          </p:cNvSpPr>
          <p:nvPr>
            <p:ph type="body" idx="4"/>
          </p:nvPr>
        </p:nvSpPr>
        <p:spPr>
          <a:xfrm>
            <a:off x="4645025" y="1444294"/>
            <a:ext cx="4041774" cy="3941762"/>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1"/>
              </a:buClr>
              <a:buSzPct val="68618"/>
              <a:buFont typeface="Noto Sans Symbols"/>
              <a:buChar char="▶"/>
            </a:pPr>
            <a:r>
              <a:rPr lang="en-US" sz="2220" b="0" i="0" u="none" strike="noStrike" cap="none">
                <a:solidFill>
                  <a:schemeClr val="dk1"/>
                </a:solidFill>
                <a:latin typeface="Rambla"/>
                <a:ea typeface="Rambla"/>
                <a:cs typeface="Rambla"/>
                <a:sym typeface="Rambla"/>
              </a:rPr>
              <a:t>Chunking to coding:</a:t>
            </a:r>
          </a:p>
          <a:p>
            <a:pPr marL="365760" marR="0" lvl="0" indent="-264160" algn="l" rtl="0">
              <a:lnSpc>
                <a:spcPct val="80000"/>
              </a:lnSpc>
              <a:spcBef>
                <a:spcPts val="0"/>
              </a:spcBef>
              <a:spcAft>
                <a:spcPts val="0"/>
              </a:spcAft>
              <a:buClr>
                <a:schemeClr val="accent1"/>
              </a:buClr>
              <a:buSzPct val="68618"/>
              <a:buFont typeface="Noto Sans Symbols"/>
              <a:buChar char="▶"/>
            </a:pPr>
            <a:r>
              <a:rPr lang="en-US" sz="2220" b="0" i="0" u="none" strike="noStrike" cap="none">
                <a:solidFill>
                  <a:srgbClr val="FF0000"/>
                </a:solidFill>
                <a:latin typeface="Rambla"/>
                <a:ea typeface="Rambla"/>
                <a:cs typeface="Rambla"/>
                <a:sym typeface="Rambla"/>
              </a:rPr>
              <a:t>Red for credentials – codes include career goals CG, career advancement CA</a:t>
            </a:r>
          </a:p>
          <a:p>
            <a:pPr marL="365760" marR="0" lvl="0" indent="-264160" algn="l" rtl="0">
              <a:lnSpc>
                <a:spcPct val="80000"/>
              </a:lnSpc>
              <a:spcBef>
                <a:spcPts val="0"/>
              </a:spcBef>
              <a:spcAft>
                <a:spcPts val="0"/>
              </a:spcAft>
              <a:buClr>
                <a:schemeClr val="accent1"/>
              </a:buClr>
              <a:buSzPct val="68618"/>
              <a:buFont typeface="Noto Sans Symbols"/>
              <a:buChar char="▶"/>
            </a:pPr>
            <a:r>
              <a:rPr lang="en-US" sz="2220" b="0" i="0" u="none" strike="noStrike" cap="none">
                <a:solidFill>
                  <a:srgbClr val="00B0F0"/>
                </a:solidFill>
                <a:latin typeface="Rambla"/>
                <a:ea typeface="Rambla"/>
                <a:cs typeface="Rambla"/>
                <a:sym typeface="Rambla"/>
              </a:rPr>
              <a:t>Blue for personal struggles- codes include self-doubt SD, time management TM </a:t>
            </a:r>
          </a:p>
          <a:p>
            <a:pPr marL="365760" marR="0" lvl="0" indent="-264160" algn="l" rtl="0">
              <a:lnSpc>
                <a:spcPct val="80000"/>
              </a:lnSpc>
              <a:spcBef>
                <a:spcPts val="0"/>
              </a:spcBef>
              <a:spcAft>
                <a:spcPts val="0"/>
              </a:spcAft>
              <a:buClr>
                <a:schemeClr val="accent1"/>
              </a:buClr>
              <a:buSzPct val="68618"/>
              <a:buFont typeface="Noto Sans Symbols"/>
              <a:buChar char="▶"/>
            </a:pPr>
            <a:r>
              <a:rPr lang="en-US" sz="2220" b="0" i="0" u="none" strike="noStrike" cap="none">
                <a:solidFill>
                  <a:srgbClr val="00B050"/>
                </a:solidFill>
                <a:latin typeface="Rambla"/>
                <a:ea typeface="Rambla"/>
                <a:cs typeface="Rambla"/>
                <a:sym typeface="Rambla"/>
              </a:rPr>
              <a:t>Green for shift in identity – codes include student role SR, identity at work IW, shift in control SC</a:t>
            </a:r>
          </a:p>
          <a:p>
            <a:pPr marL="621792" marR="0" lvl="1" indent="-240791" algn="l" rtl="0">
              <a:lnSpc>
                <a:spcPct val="80000"/>
              </a:lnSpc>
              <a:spcBef>
                <a:spcPts val="324"/>
              </a:spcBef>
              <a:buClr>
                <a:schemeClr val="accent1"/>
              </a:buClr>
              <a:buSzPct val="97368"/>
              <a:buFont typeface="Verdana"/>
              <a:buNone/>
            </a:pPr>
            <a:endParaRPr sz="1850" b="0" i="0" u="none" strike="noStrike" cap="none">
              <a:solidFill>
                <a:schemeClr val="dk1"/>
              </a:solidFill>
              <a:latin typeface="Rambla"/>
              <a:ea typeface="Rambla"/>
              <a:cs typeface="Rambla"/>
              <a:sym typeface="Rambla"/>
            </a:endParaRPr>
          </a:p>
        </p:txBody>
      </p:sp>
      <p:sp>
        <p:nvSpPr>
          <p:cNvPr id="248" name="Shape 248"/>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Coding Progression</a:t>
            </a:r>
          </a:p>
        </p:txBody>
      </p:sp>
      <p:sp>
        <p:nvSpPr>
          <p:cNvPr id="261" name="Shape 261"/>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spcBef>
                <a:spcPts val="0"/>
              </a:spcBef>
              <a:spcAft>
                <a:spcPts val="0"/>
              </a:spcAft>
              <a:buClr>
                <a:schemeClr val="accent1"/>
              </a:buClr>
              <a:buSzPct val="25000"/>
              <a:buFont typeface="Noto Sans Symbols"/>
              <a:buNone/>
            </a:pPr>
            <a:r>
              <a:rPr lang="en-US" sz="2000" b="0" i="0" u="none" strike="noStrike" cap="none">
                <a:solidFill>
                  <a:schemeClr val="lt1"/>
                </a:solidFill>
                <a:latin typeface="Rambla"/>
                <a:ea typeface="Rambla"/>
                <a:cs typeface="Rambla"/>
                <a:sym typeface="Rambla"/>
              </a:rPr>
              <a:t>Descriptive to Interpretative</a:t>
            </a:r>
          </a:p>
        </p:txBody>
      </p:sp>
      <p:sp>
        <p:nvSpPr>
          <p:cNvPr id="262" name="Shape 262"/>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spcBef>
                <a:spcPts val="0"/>
              </a:spcBef>
              <a:spcAft>
                <a:spcPts val="0"/>
              </a:spcAft>
              <a:buClr>
                <a:schemeClr val="accent1"/>
              </a:buClr>
              <a:buSzPct val="25000"/>
              <a:buFont typeface="Noto Sans Symbols"/>
              <a:buNone/>
            </a:pPr>
            <a:r>
              <a:rPr lang="en-US" sz="2000" b="0" i="0" u="none" strike="noStrike" cap="none">
                <a:solidFill>
                  <a:schemeClr val="lt1"/>
                </a:solidFill>
                <a:latin typeface="Rambla"/>
                <a:ea typeface="Rambla"/>
                <a:cs typeface="Rambla"/>
                <a:sym typeface="Rambla"/>
              </a:rPr>
              <a:t>Pattern – Inductive meaning</a:t>
            </a:r>
          </a:p>
        </p:txBody>
      </p:sp>
      <p:sp>
        <p:nvSpPr>
          <p:cNvPr id="263" name="Shape 263"/>
          <p:cNvSpPr txBox="1">
            <a:spLocks noGrp="1"/>
          </p:cNvSpPr>
          <p:nvPr>
            <p:ph type="body" idx="3"/>
          </p:nvPr>
        </p:nvSpPr>
        <p:spPr>
          <a:xfrm>
            <a:off x="457200" y="1444294"/>
            <a:ext cx="4040187" cy="394176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000" b="0" i="0" u="sng" strike="noStrike" cap="none">
                <a:solidFill>
                  <a:schemeClr val="dk1"/>
                </a:solidFill>
                <a:latin typeface="Rambla"/>
                <a:ea typeface="Rambla"/>
                <a:cs typeface="Rambla"/>
                <a:sym typeface="Rambla"/>
              </a:rPr>
              <a:t>Descriptive   Interpretative</a:t>
            </a:r>
          </a:p>
          <a:p>
            <a:pPr marL="365760" marR="0" lvl="0" indent="-264160" algn="l" rtl="0">
              <a:spcBef>
                <a:spcPts val="400"/>
              </a:spcBef>
              <a:spcAft>
                <a:spcPts val="0"/>
              </a:spcAft>
              <a:buClr>
                <a:schemeClr val="accent1"/>
              </a:buClr>
              <a:buSzPct val="68000"/>
              <a:buFont typeface="Noto Sans Symbols"/>
              <a:buChar char="▶"/>
            </a:pPr>
            <a:r>
              <a:rPr lang="en-US" sz="2000" b="0" i="0" u="none" strike="noStrike" cap="none">
                <a:solidFill>
                  <a:schemeClr val="dk1"/>
                </a:solidFill>
                <a:latin typeface="Rambla"/>
                <a:ea typeface="Rambla"/>
                <a:cs typeface="Rambla"/>
                <a:sym typeface="Rambla"/>
              </a:rPr>
              <a:t>Credentials   CG,CA </a:t>
            </a:r>
          </a:p>
          <a:p>
            <a:pPr marL="2057400" marR="0" lvl="8" indent="0" algn="l" rtl="0">
              <a:spcBef>
                <a:spcPts val="350"/>
              </a:spcBef>
              <a:spcAft>
                <a:spcPts val="0"/>
              </a:spcAft>
              <a:buClr>
                <a:schemeClr val="accent3"/>
              </a:buClr>
              <a:buSzPct val="25000"/>
              <a:buFont typeface="Noto Sans Symbols"/>
              <a:buNone/>
            </a:pPr>
            <a:r>
              <a:rPr lang="en-US" sz="1200" b="0" i="0" u="none" strike="noStrike" cap="none">
                <a:solidFill>
                  <a:schemeClr val="dk1"/>
                </a:solidFill>
                <a:latin typeface="Rambla"/>
                <a:ea typeface="Rambla"/>
                <a:cs typeface="Rambla"/>
                <a:sym typeface="Rambla"/>
              </a:rPr>
              <a:t>need for career</a:t>
            </a:r>
          </a:p>
          <a:p>
            <a:pPr marL="2057400" marR="0" lvl="8" indent="0" algn="l" rtl="0">
              <a:spcBef>
                <a:spcPts val="350"/>
              </a:spcBef>
              <a:spcAft>
                <a:spcPts val="0"/>
              </a:spcAft>
              <a:buClr>
                <a:schemeClr val="accent3"/>
              </a:buClr>
              <a:buSzPct val="25000"/>
              <a:buFont typeface="Noto Sans Symbols"/>
              <a:buNone/>
            </a:pPr>
            <a:r>
              <a:rPr lang="en-US" sz="1200" b="0" i="0" u="none" strike="noStrike" cap="none">
                <a:solidFill>
                  <a:schemeClr val="dk1"/>
                </a:solidFill>
                <a:latin typeface="Rambla"/>
                <a:ea typeface="Rambla"/>
                <a:cs typeface="Rambla"/>
                <a:sym typeface="Rambla"/>
              </a:rPr>
              <a:t>advancement, goals</a:t>
            </a:r>
          </a:p>
          <a:p>
            <a:pPr marL="365760" marR="0" lvl="0" indent="-264160" algn="l" rtl="0">
              <a:spcBef>
                <a:spcPts val="400"/>
              </a:spcBef>
              <a:spcAft>
                <a:spcPts val="0"/>
              </a:spcAft>
              <a:buClr>
                <a:schemeClr val="accent1"/>
              </a:buClr>
              <a:buSzPct val="68000"/>
              <a:buFont typeface="Noto Sans Symbols"/>
              <a:buChar char="▶"/>
            </a:pPr>
            <a:r>
              <a:rPr lang="en-US" sz="2000" b="0" i="0" u="none" strike="noStrike" cap="none">
                <a:solidFill>
                  <a:schemeClr val="dk1"/>
                </a:solidFill>
                <a:latin typeface="Rambla"/>
                <a:ea typeface="Rambla"/>
                <a:cs typeface="Rambla"/>
                <a:sym typeface="Rambla"/>
              </a:rPr>
              <a:t>Personal	  PSD,PG,PWL </a:t>
            </a:r>
          </a:p>
          <a:p>
            <a:pPr marL="2057400" marR="0" lvl="7" indent="-228600" algn="l" rtl="0">
              <a:spcBef>
                <a:spcPts val="350"/>
              </a:spcBef>
              <a:spcAft>
                <a:spcPts val="0"/>
              </a:spcAft>
              <a:buClr>
                <a:schemeClr val="accent3"/>
              </a:buClr>
              <a:buSzPct val="100000"/>
              <a:buFont typeface="Noto Sans Symbols"/>
              <a:buChar char="◾"/>
            </a:pPr>
            <a:r>
              <a:rPr lang="en-US" sz="1200" b="0" i="0" u="none" strike="noStrike" cap="none">
                <a:solidFill>
                  <a:schemeClr val="dk1"/>
                </a:solidFill>
                <a:latin typeface="Rambla"/>
                <a:ea typeface="Rambla"/>
                <a:cs typeface="Rambla"/>
                <a:sym typeface="Rambla"/>
              </a:rPr>
              <a:t>Self-doubt</a:t>
            </a:r>
          </a:p>
          <a:p>
            <a:pPr marL="2057400" marR="0" lvl="7" indent="-228600" algn="l" rtl="0">
              <a:spcBef>
                <a:spcPts val="350"/>
              </a:spcBef>
              <a:spcAft>
                <a:spcPts val="0"/>
              </a:spcAft>
              <a:buClr>
                <a:schemeClr val="accent3"/>
              </a:buClr>
              <a:buSzPct val="100000"/>
              <a:buFont typeface="Noto Sans Symbols"/>
              <a:buChar char="◾"/>
            </a:pPr>
            <a:r>
              <a:rPr lang="en-US" sz="1200" b="0" i="0" u="none" strike="noStrike" cap="none">
                <a:solidFill>
                  <a:schemeClr val="dk1"/>
                </a:solidFill>
                <a:latin typeface="Rambla"/>
                <a:ea typeface="Rambla"/>
                <a:cs typeface="Rambla"/>
                <a:sym typeface="Rambla"/>
              </a:rPr>
              <a:t>Personal growth</a:t>
            </a:r>
          </a:p>
          <a:p>
            <a:pPr marL="2057400" marR="0" lvl="7" indent="-228600" algn="l" rtl="0">
              <a:spcBef>
                <a:spcPts val="350"/>
              </a:spcBef>
              <a:spcAft>
                <a:spcPts val="0"/>
              </a:spcAft>
              <a:buClr>
                <a:schemeClr val="accent3"/>
              </a:buClr>
              <a:buSzPct val="100000"/>
              <a:buFont typeface="Noto Sans Symbols"/>
              <a:buChar char="◾"/>
            </a:pPr>
            <a:r>
              <a:rPr lang="en-US" sz="1200" b="0" i="0" u="none" strike="noStrike" cap="none">
                <a:solidFill>
                  <a:schemeClr val="dk1"/>
                </a:solidFill>
                <a:latin typeface="Rambla"/>
                <a:ea typeface="Rambla"/>
                <a:cs typeface="Rambla"/>
                <a:sym typeface="Rambla"/>
              </a:rPr>
              <a:t>Work-life balance</a:t>
            </a:r>
          </a:p>
          <a:p>
            <a:pPr marL="1828800" marR="0" lvl="7" indent="0" algn="l" rtl="0">
              <a:spcBef>
                <a:spcPts val="350"/>
              </a:spcBef>
              <a:spcAft>
                <a:spcPts val="0"/>
              </a:spcAft>
              <a:buClr>
                <a:schemeClr val="accent3"/>
              </a:buClr>
              <a:buSzPct val="25000"/>
              <a:buFont typeface="Noto Sans Symbols"/>
              <a:buNone/>
            </a:pPr>
            <a:endParaRPr sz="12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2000" b="0" i="0" u="none" strike="noStrike" cap="none">
                <a:solidFill>
                  <a:schemeClr val="dk1"/>
                </a:solidFill>
                <a:latin typeface="Rambla"/>
                <a:ea typeface="Rambla"/>
                <a:cs typeface="Rambla"/>
                <a:sym typeface="Rambla"/>
              </a:rPr>
              <a:t>Identity    	  IS, ISR, ISC</a:t>
            </a:r>
          </a:p>
          <a:p>
            <a:pPr marL="2286000" marR="0" lvl="8" indent="-228600" algn="l" rtl="0">
              <a:spcBef>
                <a:spcPts val="350"/>
              </a:spcBef>
              <a:spcAft>
                <a:spcPts val="0"/>
              </a:spcAft>
              <a:buClr>
                <a:schemeClr val="accent3"/>
              </a:buClr>
              <a:buSzPct val="100000"/>
              <a:buFont typeface="Noto Sans Symbols"/>
              <a:buChar char="◾"/>
            </a:pPr>
            <a:r>
              <a:rPr lang="en-US" sz="1200" b="0" i="0" u="none" strike="noStrike" cap="none">
                <a:solidFill>
                  <a:schemeClr val="dk1"/>
                </a:solidFill>
                <a:latin typeface="Rambla"/>
                <a:ea typeface="Rambla"/>
                <a:cs typeface="Rambla"/>
                <a:sym typeface="Rambla"/>
              </a:rPr>
              <a:t>   identity shifting</a:t>
            </a:r>
          </a:p>
          <a:p>
            <a:pPr marL="2286000" marR="0" lvl="8" indent="-228600" algn="l" rtl="0">
              <a:spcBef>
                <a:spcPts val="350"/>
              </a:spcBef>
              <a:spcAft>
                <a:spcPts val="0"/>
              </a:spcAft>
              <a:buClr>
                <a:schemeClr val="accent3"/>
              </a:buClr>
              <a:buSzPct val="100000"/>
              <a:buFont typeface="Noto Sans Symbols"/>
              <a:buChar char="◾"/>
            </a:pPr>
            <a:r>
              <a:rPr lang="en-US" sz="1200" b="0" i="0" u="none" strike="noStrike" cap="none">
                <a:solidFill>
                  <a:schemeClr val="dk1"/>
                </a:solidFill>
                <a:latin typeface="Rambla"/>
                <a:ea typeface="Rambla"/>
                <a:cs typeface="Rambla"/>
                <a:sym typeface="Rambla"/>
              </a:rPr>
              <a:t>   student role</a:t>
            </a:r>
          </a:p>
          <a:p>
            <a:pPr marL="2286000" marR="0" lvl="8" indent="-228600" algn="l" rtl="0">
              <a:spcBef>
                <a:spcPts val="350"/>
              </a:spcBef>
              <a:buClr>
                <a:schemeClr val="accent3"/>
              </a:buClr>
              <a:buSzPct val="100000"/>
              <a:buFont typeface="Noto Sans Symbols"/>
              <a:buChar char="◾"/>
            </a:pPr>
            <a:r>
              <a:rPr lang="en-US" sz="1200" b="0" i="0" u="none" strike="noStrike" cap="none">
                <a:solidFill>
                  <a:schemeClr val="dk1"/>
                </a:solidFill>
                <a:latin typeface="Rambla"/>
                <a:ea typeface="Rambla"/>
                <a:cs typeface="Rambla"/>
                <a:sym typeface="Rambla"/>
              </a:rPr>
              <a:t>   shift in control</a:t>
            </a:r>
          </a:p>
        </p:txBody>
      </p:sp>
      <p:sp>
        <p:nvSpPr>
          <p:cNvPr id="264" name="Shape 264"/>
          <p:cNvSpPr txBox="1">
            <a:spLocks noGrp="1"/>
          </p:cNvSpPr>
          <p:nvPr>
            <p:ph type="body" idx="4"/>
          </p:nvPr>
        </p:nvSpPr>
        <p:spPr>
          <a:xfrm>
            <a:off x="4645025" y="1444294"/>
            <a:ext cx="4041774" cy="394176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000" b="0" i="0" u="sng" strike="noStrike" cap="none">
                <a:solidFill>
                  <a:schemeClr val="dk1"/>
                </a:solidFill>
                <a:latin typeface="Rambla"/>
                <a:ea typeface="Rambla"/>
                <a:cs typeface="Rambla"/>
                <a:sym typeface="Rambla"/>
              </a:rPr>
              <a:t>Pattern</a:t>
            </a:r>
          </a:p>
          <a:p>
            <a:pPr marL="365760" marR="0" lvl="0" indent="-264160" algn="l" rtl="0">
              <a:spcBef>
                <a:spcPts val="0"/>
              </a:spcBef>
              <a:spcAft>
                <a:spcPts val="0"/>
              </a:spcAft>
              <a:buClr>
                <a:schemeClr val="accent1"/>
              </a:buClr>
              <a:buSzPct val="68000"/>
              <a:buFont typeface="Noto Sans Symbols"/>
              <a:buChar char="▶"/>
            </a:pPr>
            <a:r>
              <a:rPr lang="en-US" sz="2000" b="0" i="0" u="none" strike="noStrike" cap="none">
                <a:solidFill>
                  <a:schemeClr val="dk1"/>
                </a:solidFill>
                <a:latin typeface="Rambla"/>
                <a:ea typeface="Rambla"/>
                <a:cs typeface="Rambla"/>
                <a:sym typeface="Rambla"/>
              </a:rPr>
              <a:t>CR – </a:t>
            </a:r>
            <a:r>
              <a:rPr lang="en-US" sz="1400" b="0" i="0" u="none" strike="noStrike" cap="none">
                <a:solidFill>
                  <a:schemeClr val="dk1"/>
                </a:solidFill>
                <a:latin typeface="Rambla"/>
                <a:ea typeface="Rambla"/>
                <a:cs typeface="Rambla"/>
                <a:sym typeface="Rambla"/>
              </a:rPr>
              <a:t>needing a doctorate to advance professionally and to meet personal goals for achievement</a:t>
            </a:r>
          </a:p>
          <a:p>
            <a:pPr marL="365760" marR="0" lvl="0" indent="-264160" algn="l" rtl="0">
              <a:spcBef>
                <a:spcPts val="0"/>
              </a:spcBef>
              <a:spcAft>
                <a:spcPts val="0"/>
              </a:spcAft>
              <a:buClr>
                <a:schemeClr val="accent1"/>
              </a:buClr>
              <a:buSzPct val="68000"/>
              <a:buFont typeface="Noto Sans Symbols"/>
              <a:buChar char="▶"/>
            </a:pPr>
            <a:r>
              <a:rPr lang="en-US" sz="2000" b="0" i="0" u="none" strike="noStrike" cap="none">
                <a:solidFill>
                  <a:schemeClr val="dk1"/>
                </a:solidFill>
                <a:latin typeface="Rambla"/>
                <a:ea typeface="Rambla"/>
                <a:cs typeface="Rambla"/>
                <a:sym typeface="Rambla"/>
              </a:rPr>
              <a:t>PG – </a:t>
            </a:r>
            <a:r>
              <a:rPr lang="en-US" sz="1400" b="0" i="0" u="none" strike="noStrike" cap="none">
                <a:solidFill>
                  <a:schemeClr val="dk1"/>
                </a:solidFill>
                <a:latin typeface="Rambla"/>
                <a:ea typeface="Rambla"/>
                <a:cs typeface="Rambla"/>
                <a:sym typeface="Rambla"/>
              </a:rPr>
              <a:t>personal struggles evolve to address self-doubt about abilities, trying to achieve things before time runs out, balancing responsibilities with family, self, work</a:t>
            </a:r>
          </a:p>
          <a:p>
            <a:pPr marL="365760" marR="0" lvl="0" indent="-264160" algn="l" rtl="0">
              <a:spcBef>
                <a:spcPts val="0"/>
              </a:spcBef>
              <a:spcAft>
                <a:spcPts val="0"/>
              </a:spcAft>
              <a:buClr>
                <a:schemeClr val="accent1"/>
              </a:buClr>
              <a:buSzPct val="68000"/>
              <a:buFont typeface="Noto Sans Symbols"/>
              <a:buNone/>
            </a:pPr>
            <a:endParaRPr sz="2000" b="0" i="0" u="none" strike="noStrike" cap="none">
              <a:solidFill>
                <a:schemeClr val="dk1"/>
              </a:solidFill>
              <a:latin typeface="Rambla"/>
              <a:ea typeface="Rambla"/>
              <a:cs typeface="Rambla"/>
              <a:sym typeface="Rambla"/>
            </a:endParaRPr>
          </a:p>
          <a:p>
            <a:pPr marL="365760" marR="0" lvl="0" indent="-264160" algn="l" rtl="0">
              <a:spcBef>
                <a:spcPts val="0"/>
              </a:spcBef>
              <a:spcAft>
                <a:spcPts val="0"/>
              </a:spcAft>
              <a:buClr>
                <a:schemeClr val="accent1"/>
              </a:buClr>
              <a:buSzPct val="68000"/>
              <a:buFont typeface="Noto Sans Symbols"/>
              <a:buChar char="▶"/>
            </a:pPr>
            <a:r>
              <a:rPr lang="en-US" sz="2000" b="0" i="0" u="none" strike="noStrike" cap="none">
                <a:solidFill>
                  <a:schemeClr val="dk1"/>
                </a:solidFill>
                <a:latin typeface="Rambla"/>
                <a:ea typeface="Rambla"/>
                <a:cs typeface="Rambla"/>
                <a:sym typeface="Rambla"/>
              </a:rPr>
              <a:t>IS – </a:t>
            </a:r>
            <a:r>
              <a:rPr lang="en-US" sz="1400" b="0" i="0" u="none" strike="noStrike" cap="none">
                <a:solidFill>
                  <a:schemeClr val="dk1"/>
                </a:solidFill>
                <a:latin typeface="Rambla"/>
                <a:ea typeface="Rambla"/>
                <a:cs typeface="Rambla"/>
                <a:sym typeface="Rambla"/>
              </a:rPr>
              <a:t>managing the shift from student to graduate, from candidate to doctor, from non-expert to expert in work settings, from losing control to re-gaining control at home and work</a:t>
            </a:r>
          </a:p>
          <a:p>
            <a:pPr marL="365760" marR="0" lvl="0" indent="-264160" algn="l" rtl="0">
              <a:spcBef>
                <a:spcPts val="0"/>
              </a:spcBef>
              <a:spcAft>
                <a:spcPts val="0"/>
              </a:spcAft>
              <a:buClr>
                <a:schemeClr val="accent1"/>
              </a:buClr>
              <a:buSzPct val="68000"/>
              <a:buFont typeface="Noto Sans Symbols"/>
              <a:buNone/>
            </a:pPr>
            <a:endParaRPr sz="2000" b="0" i="0" u="none" strike="noStrike" cap="none">
              <a:solidFill>
                <a:schemeClr val="dk1"/>
              </a:solidFill>
              <a:latin typeface="Rambla"/>
              <a:ea typeface="Rambla"/>
              <a:cs typeface="Rambla"/>
              <a:sym typeface="Rambla"/>
            </a:endParaRPr>
          </a:p>
          <a:p>
            <a:pPr marL="365760" marR="0" lvl="0" indent="-264160" algn="l" rtl="0">
              <a:spcBef>
                <a:spcPts val="0"/>
              </a:spcBef>
              <a:spcAft>
                <a:spcPts val="0"/>
              </a:spcAft>
              <a:buClr>
                <a:schemeClr val="accent1"/>
              </a:buClr>
              <a:buSzPct val="68000"/>
              <a:buFont typeface="Noto Sans Symbols"/>
              <a:buNone/>
            </a:pPr>
            <a:endParaRPr sz="1400" b="0" i="0" u="none" strike="noStrike" cap="none">
              <a:solidFill>
                <a:schemeClr val="dk1"/>
              </a:solidFill>
              <a:latin typeface="Rambla"/>
              <a:ea typeface="Rambla"/>
              <a:cs typeface="Rambla"/>
              <a:sym typeface="Rambla"/>
            </a:endParaRPr>
          </a:p>
        </p:txBody>
      </p:sp>
      <p:sp>
        <p:nvSpPr>
          <p:cNvPr id="265" name="Shape 265"/>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457200" y="1752600"/>
            <a:ext cx="8229600" cy="425469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‘Chunks’ of related data that have similar meaning are coded in several cycles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Once coded, those ‘chunks’ become clustered in similar theme categories </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Create meaning for those clusters with labels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Themes emerge from those clusters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Interpret themes to answer research questions</a:t>
            </a:r>
          </a:p>
        </p:txBody>
      </p:sp>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3690" b="1" i="0" u="none" strike="noStrike" cap="none" dirty="0">
                <a:solidFill>
                  <a:schemeClr val="dk2"/>
                </a:solidFill>
                <a:latin typeface="Rambla"/>
                <a:ea typeface="Rambla"/>
                <a:cs typeface="Rambla"/>
                <a:sym typeface="Rambla"/>
              </a:rPr>
              <a:t>Step III: </a:t>
            </a:r>
            <a:br>
              <a:rPr lang="en-US" sz="3690" b="1" i="0" u="none" strike="noStrike" cap="none" dirty="0">
                <a:solidFill>
                  <a:schemeClr val="dk2"/>
                </a:solidFill>
                <a:latin typeface="Rambla"/>
                <a:ea typeface="Rambla"/>
                <a:cs typeface="Rambla"/>
                <a:sym typeface="Rambla"/>
              </a:rPr>
            </a:br>
            <a:r>
              <a:rPr lang="en-US" sz="3690" b="1" i="0" u="none" strike="noStrike" cap="none" dirty="0">
                <a:solidFill>
                  <a:schemeClr val="dk2"/>
                </a:solidFill>
                <a:latin typeface="Rambla"/>
                <a:ea typeface="Rambla"/>
                <a:cs typeface="Rambla"/>
                <a:sym typeface="Rambla"/>
              </a:rPr>
              <a:t>Data Interpretation &amp; Themes</a:t>
            </a:r>
          </a:p>
        </p:txBody>
      </p:sp>
      <p:sp>
        <p:nvSpPr>
          <p:cNvPr id="272" name="Shape 272"/>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base">
                                        <p:cTn id="7" dur="500"/>
                                        <p:tgtEl>
                                          <p:spTgt spid="2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 calcmode="lin" valueType="num">
                                      <p:cBhvr additive="base">
                                        <p:cTn id="12" dur="500"/>
                                        <p:tgtEl>
                                          <p:spTgt spid="2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 calcmode="lin" valueType="num">
                                      <p:cBhvr additive="base">
                                        <p:cTn id="17" dur="500"/>
                                        <p:tgtEl>
                                          <p:spTgt spid="2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0">
                                            <p:txEl>
                                              <p:pRg st="3" end="3"/>
                                            </p:txEl>
                                          </p:spTgt>
                                        </p:tgtEl>
                                        <p:attrNameLst>
                                          <p:attrName>style.visibility</p:attrName>
                                        </p:attrNameLst>
                                      </p:cBhvr>
                                      <p:to>
                                        <p:strVal val="visible"/>
                                      </p:to>
                                    </p:set>
                                    <p:anim calcmode="lin" valueType="num">
                                      <p:cBhvr additive="base">
                                        <p:cTn id="22" dur="500"/>
                                        <p:tgtEl>
                                          <p:spTgt spid="2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 calcmode="lin" valueType="num">
                                      <p:cBhvr additive="base">
                                        <p:cTn id="27" dur="500"/>
                                        <p:tgtEl>
                                          <p:spTgt spid="2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305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Themes Sample</a:t>
            </a:r>
          </a:p>
        </p:txBody>
      </p:sp>
      <p:sp>
        <p:nvSpPr>
          <p:cNvPr id="278" name="Shape 278"/>
          <p:cNvSpPr txBox="1">
            <a:spLocks noGrp="1"/>
          </p:cNvSpPr>
          <p:nvPr>
            <p:ph type="body" idx="1"/>
          </p:nvPr>
        </p:nvSpPr>
        <p:spPr>
          <a:xfrm>
            <a:off x="457200" y="5715000"/>
            <a:ext cx="4040187" cy="457200"/>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2040" b="0" i="0" u="none" strike="noStrike" cap="none">
                <a:solidFill>
                  <a:schemeClr val="lt1"/>
                </a:solidFill>
                <a:latin typeface="Rambla"/>
                <a:ea typeface="Rambla"/>
                <a:cs typeface="Rambla"/>
                <a:sym typeface="Rambla"/>
              </a:rPr>
              <a:t>Transcript of Interview Data</a:t>
            </a:r>
          </a:p>
        </p:txBody>
      </p:sp>
      <p:sp>
        <p:nvSpPr>
          <p:cNvPr id="279" name="Shape 279"/>
          <p:cNvSpPr txBox="1">
            <a:spLocks noGrp="1"/>
          </p:cNvSpPr>
          <p:nvPr>
            <p:ph type="body" idx="2"/>
          </p:nvPr>
        </p:nvSpPr>
        <p:spPr>
          <a:xfrm>
            <a:off x="4645026" y="5562600"/>
            <a:ext cx="4041774" cy="609599"/>
          </a:xfrm>
          <a:prstGeom prst="rect">
            <a:avLst/>
          </a:prstGeom>
          <a:solidFill>
            <a:schemeClr val="accent1"/>
          </a:solidFill>
          <a:ln w="9650" cap="flat" cmpd="sng">
            <a:solidFill>
              <a:schemeClr val="accent1"/>
            </a:solidFill>
            <a:prstDash val="solid"/>
            <a:miter/>
            <a:headEnd type="none" w="med" len="med"/>
            <a:tailEnd type="none" w="med" len="med"/>
          </a:ln>
        </p:spPr>
        <p:txBody>
          <a:bodyPr lIns="182875" tIns="45700" rIns="91425" bIns="45700" anchor="ctr"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US" sz="1860" b="0" i="0" u="none" strike="noStrike" cap="none">
                <a:solidFill>
                  <a:schemeClr val="lt1"/>
                </a:solidFill>
                <a:latin typeface="Rambla"/>
                <a:ea typeface="Rambla"/>
                <a:cs typeface="Rambla"/>
                <a:sym typeface="Rambla"/>
              </a:rPr>
              <a:t>How do broad sections emerge into thematic groupings?</a:t>
            </a:r>
          </a:p>
        </p:txBody>
      </p:sp>
      <p:sp>
        <p:nvSpPr>
          <p:cNvPr id="280" name="Shape 280"/>
          <p:cNvSpPr txBox="1">
            <a:spLocks noGrp="1"/>
          </p:cNvSpPr>
          <p:nvPr>
            <p:ph type="body" idx="3"/>
          </p:nvPr>
        </p:nvSpPr>
        <p:spPr>
          <a:xfrm>
            <a:off x="457200" y="1143000"/>
            <a:ext cx="4040187" cy="44958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1200" b="1" i="0" u="none" strike="noStrike" cap="none">
                <a:solidFill>
                  <a:srgbClr val="FF0000"/>
                </a:solidFill>
                <a:latin typeface="Rambla"/>
                <a:ea typeface="Rambla"/>
                <a:cs typeface="Rambla"/>
                <a:sym typeface="Rambla"/>
              </a:rPr>
              <a:t>I always wanted to get my </a:t>
            </a:r>
            <a:r>
              <a:rPr lang="en-US" sz="1200" b="1" i="0" u="none" strike="noStrike" cap="none">
                <a:solidFill>
                  <a:srgbClr val="00B0F0"/>
                </a:solidFill>
                <a:latin typeface="Rambla"/>
                <a:ea typeface="Rambla"/>
                <a:cs typeface="Rambla"/>
                <a:sym typeface="Rambla"/>
              </a:rPr>
              <a:t>doctorate but I never felt I had the time; </a:t>
            </a:r>
            <a:r>
              <a:rPr lang="en-US" sz="1200" b="1" i="0" u="none" strike="noStrike" cap="none">
                <a:solidFill>
                  <a:srgbClr val="FF0000"/>
                </a:solidFill>
                <a:latin typeface="Rambla"/>
                <a:ea typeface="Rambla"/>
                <a:cs typeface="Rambla"/>
                <a:sym typeface="Rambla"/>
              </a:rPr>
              <a:t>then I reached a point in my career where I saw that without the credentials, I would never advance to the types of positions I aspired to..</a:t>
            </a:r>
            <a:r>
              <a:rPr lang="en-US" sz="1200" b="1" i="0" u="none" strike="noStrike" cap="none">
                <a:solidFill>
                  <a:srgbClr val="00B0F0"/>
                </a:solidFill>
                <a:latin typeface="Rambla"/>
                <a:ea typeface="Rambla"/>
                <a:cs typeface="Rambla"/>
                <a:sym typeface="Rambla"/>
              </a:rPr>
              <a:t>but I doubted I could do the work.  I wasn’t sure I could go back to school after so much time. And did I have the time, with working and a family? These were the things I struggled with as I looked for the right program</a:t>
            </a:r>
            <a:r>
              <a:rPr lang="en-US" sz="1200" b="1" i="0" u="none" strike="noStrike" cap="none">
                <a:solidFill>
                  <a:schemeClr val="dk1"/>
                </a:solidFill>
                <a:latin typeface="Rambla"/>
                <a:ea typeface="Rambla"/>
                <a:cs typeface="Rambla"/>
                <a:sym typeface="Rambla"/>
              </a:rPr>
              <a:t>.</a:t>
            </a:r>
          </a:p>
          <a:p>
            <a:pPr marL="365760" marR="0" lvl="0" indent="-264160" algn="l" rtl="0">
              <a:spcBef>
                <a:spcPts val="400"/>
              </a:spcBef>
              <a:spcAft>
                <a:spcPts val="0"/>
              </a:spcAft>
              <a:buClr>
                <a:schemeClr val="accent1"/>
              </a:buClr>
              <a:buSzPct val="68000"/>
              <a:buFont typeface="Noto Sans Symbols"/>
              <a:buChar char="▶"/>
            </a:pPr>
            <a:r>
              <a:rPr lang="en-US" sz="1200" b="0" i="0" u="none" strike="noStrike" cap="none">
                <a:solidFill>
                  <a:schemeClr val="dk1"/>
                </a:solidFill>
                <a:latin typeface="Rambla"/>
                <a:ea typeface="Rambla"/>
                <a:cs typeface="Rambla"/>
                <a:sym typeface="Rambla"/>
              </a:rPr>
              <a:t>-</a:t>
            </a:r>
            <a:r>
              <a:rPr lang="en-US" sz="1200" b="1" i="0" u="none" strike="noStrike" cap="none">
                <a:solidFill>
                  <a:srgbClr val="00B050"/>
                </a:solidFill>
                <a:latin typeface="Rambla"/>
                <a:ea typeface="Rambla"/>
                <a:cs typeface="Rambla"/>
                <a:sym typeface="Rambla"/>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r>
              <a:rPr lang="en-US" sz="1200" b="0" i="0" u="none" strike="noStrike" cap="none">
                <a:solidFill>
                  <a:schemeClr val="dk1"/>
                </a:solidFill>
                <a:latin typeface="Rambla"/>
                <a:ea typeface="Rambla"/>
                <a:cs typeface="Rambla"/>
                <a:sym typeface="Rambla"/>
              </a:rPr>
              <a:t>!</a:t>
            </a:r>
          </a:p>
        </p:txBody>
      </p:sp>
      <p:sp>
        <p:nvSpPr>
          <p:cNvPr id="281" name="Shape 281"/>
          <p:cNvSpPr txBox="1">
            <a:spLocks noGrp="1"/>
          </p:cNvSpPr>
          <p:nvPr>
            <p:ph type="body" idx="4"/>
          </p:nvPr>
        </p:nvSpPr>
        <p:spPr>
          <a:xfrm>
            <a:off x="4645025" y="1444294"/>
            <a:ext cx="4041774" cy="394176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618"/>
              <a:buFont typeface="Noto Sans Symbols"/>
              <a:buChar char="▶"/>
            </a:pPr>
            <a:r>
              <a:rPr lang="en-US" sz="2220" b="0" i="0" u="none" strike="noStrike" cap="none">
                <a:solidFill>
                  <a:schemeClr val="dk1"/>
                </a:solidFill>
                <a:latin typeface="Rambla"/>
                <a:ea typeface="Rambla"/>
                <a:cs typeface="Rambla"/>
                <a:sym typeface="Rambla"/>
              </a:rPr>
              <a:t>How do you compile the clusters into emerging themes? (</a:t>
            </a:r>
            <a:r>
              <a:rPr lang="en-US" sz="2220" b="0" i="0" u="none" strike="noStrike" cap="none">
                <a:solidFill>
                  <a:srgbClr val="FF0000"/>
                </a:solidFill>
                <a:latin typeface="Rambla"/>
                <a:ea typeface="Rambla"/>
                <a:cs typeface="Rambla"/>
                <a:sym typeface="Rambla"/>
              </a:rPr>
              <a:t>red for credentials, </a:t>
            </a:r>
            <a:r>
              <a:rPr lang="en-US" sz="2220" b="0" i="0" u="none" strike="noStrike" cap="none">
                <a:solidFill>
                  <a:srgbClr val="00B0F0"/>
                </a:solidFill>
                <a:latin typeface="Rambla"/>
                <a:ea typeface="Rambla"/>
                <a:cs typeface="Rambla"/>
                <a:sym typeface="Rambla"/>
              </a:rPr>
              <a:t>blue for personal struggles, </a:t>
            </a:r>
            <a:r>
              <a:rPr lang="en-US" sz="2220" b="0" i="0" u="none" strike="noStrike" cap="none">
                <a:solidFill>
                  <a:srgbClr val="00B050"/>
                </a:solidFill>
                <a:latin typeface="Rambla"/>
                <a:ea typeface="Rambla"/>
                <a:cs typeface="Rambla"/>
                <a:sym typeface="Rambla"/>
              </a:rPr>
              <a:t>green for shift in identity)</a:t>
            </a:r>
          </a:p>
          <a:p>
            <a:pPr marL="365760" marR="0" lvl="0" indent="-264160" algn="l" rtl="0">
              <a:spcBef>
                <a:spcPts val="0"/>
              </a:spcBef>
              <a:spcAft>
                <a:spcPts val="0"/>
              </a:spcAft>
              <a:buClr>
                <a:schemeClr val="accent1"/>
              </a:buClr>
              <a:buSzPct val="68618"/>
              <a:buFont typeface="Noto Sans Symbols"/>
              <a:buChar char="▶"/>
            </a:pPr>
            <a:r>
              <a:rPr lang="en-US" sz="2220" b="0" i="0" u="none" strike="noStrike" cap="none">
                <a:solidFill>
                  <a:schemeClr val="dk1"/>
                </a:solidFill>
                <a:latin typeface="Rambla"/>
                <a:ea typeface="Rambla"/>
                <a:cs typeface="Rambla"/>
                <a:sym typeface="Rambla"/>
              </a:rPr>
              <a:t>Begin to see themes emerge: Getting the degree, becoming a new person, personal achievement…</a:t>
            </a:r>
          </a:p>
          <a:p>
            <a:pPr marL="621792" marR="0" lvl="1" indent="-240791" algn="l" rtl="0">
              <a:spcBef>
                <a:spcPts val="324"/>
              </a:spcBef>
              <a:buClr>
                <a:schemeClr val="accent1"/>
              </a:buClr>
              <a:buSzPct val="97368"/>
              <a:buFont typeface="Verdana"/>
              <a:buNone/>
            </a:pPr>
            <a:endParaRPr sz="1850" b="0" i="0" u="none" strike="noStrike" cap="none">
              <a:solidFill>
                <a:schemeClr val="dk1"/>
              </a:solidFill>
              <a:latin typeface="Rambla"/>
              <a:ea typeface="Rambla"/>
              <a:cs typeface="Rambla"/>
              <a:sym typeface="Rambla"/>
            </a:endParaRPr>
          </a:p>
        </p:txBody>
      </p:sp>
      <p:sp>
        <p:nvSpPr>
          <p:cNvPr id="282" name="Shape 282"/>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Have you just conducted a qualitative study involving…</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Interviews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Focus Groups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Observations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Document or artifact analysis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Journal notes or reflections?</a:t>
            </a:r>
          </a:p>
        </p:txBody>
      </p:sp>
      <p:sp>
        <p:nvSpPr>
          <p:cNvPr id="113" name="Shape 1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GETTING STARTED?</a:t>
            </a:r>
          </a:p>
        </p:txBody>
      </p:sp>
      <p:pic>
        <p:nvPicPr>
          <p:cNvPr id="114" name="Shape 114" descr="C:\Users\Ralph\AppData\Local\Microsoft\Windows\Temporary Internet Files\Content.IE5\H7D34Y3X\MCj04348590000[1].png"/>
          <p:cNvPicPr preferRelativeResize="0"/>
          <p:nvPr/>
        </p:nvPicPr>
        <p:blipFill rotWithShape="1">
          <a:blip r:embed="rId3">
            <a:alphaModFix/>
          </a:blip>
          <a:srcRect/>
          <a:stretch/>
        </p:blipFill>
        <p:spPr>
          <a:xfrm>
            <a:off x="6477000" y="2514600"/>
            <a:ext cx="1906586" cy="1773238"/>
          </a:xfrm>
          <a:prstGeom prst="rect">
            <a:avLst/>
          </a:prstGeom>
          <a:noFill/>
          <a:ln>
            <a:noFill/>
          </a:ln>
        </p:spPr>
      </p:pic>
      <p:sp>
        <p:nvSpPr>
          <p:cNvPr id="115" name="Shape 115"/>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457200" y="1752600"/>
            <a:ext cx="8229600" cy="425469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Interpretation or analysis of qualitative data simultaneously occurs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Researchers interpret the data as they read and re-read the data, categorize and code the data and inductively develop a thematic analysis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Themes become the story or the narrative</a:t>
            </a:r>
          </a:p>
        </p:txBody>
      </p:sp>
      <p:sp>
        <p:nvSpPr>
          <p:cNvPr id="288" name="Shape 2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Step IV: Data Representation</a:t>
            </a:r>
          </a:p>
        </p:txBody>
      </p:sp>
      <p:sp>
        <p:nvSpPr>
          <p:cNvPr id="289" name="Shape 289"/>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 calcmode="lin" valueType="num">
                                      <p:cBhvr additive="base">
                                        <p:cTn id="7" dur="500"/>
                                        <p:tgtEl>
                                          <p:spTgt spid="2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 calcmode="lin" valueType="num">
                                      <p:cBhvr additive="base">
                                        <p:cTn id="12" dur="500"/>
                                        <p:tgtEl>
                                          <p:spTgt spid="2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 calcmode="lin" valueType="num">
                                      <p:cBhvr additive="base">
                                        <p:cTn id="17" dur="500"/>
                                        <p:tgtEl>
                                          <p:spTgt spid="2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Telling the story with the data</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Storytelling, Narrative</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Chronological</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Flashback</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Critical Incidents</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Theater</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Thematic</a:t>
            </a:r>
          </a:p>
          <a:p>
            <a:pPr marL="621792" marR="0" lvl="1" indent="-240791" algn="l" rtl="0">
              <a:spcBef>
                <a:spcPts val="324"/>
              </a:spcBef>
              <a:spcAft>
                <a:spcPts val="0"/>
              </a:spcAft>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Visual representation</a:t>
            </a:r>
          </a:p>
          <a:p>
            <a:pPr marL="621792" marR="0" lvl="1" indent="-240791" algn="l" rtl="0">
              <a:spcBef>
                <a:spcPts val="324"/>
              </a:spcBef>
              <a:buClr>
                <a:schemeClr val="accent1"/>
              </a:buClr>
              <a:buSzPct val="100000"/>
              <a:buFont typeface="Verdana"/>
              <a:buChar char="◦"/>
            </a:pPr>
            <a:r>
              <a:rPr lang="en-US" sz="2300" b="1" i="0" u="none" strike="noStrike" cap="none">
                <a:solidFill>
                  <a:srgbClr val="21798F"/>
                </a:solidFill>
                <a:latin typeface="Rambla"/>
                <a:ea typeface="Rambla"/>
                <a:cs typeface="Rambla"/>
                <a:sym typeface="Rambla"/>
              </a:rPr>
              <a:t>Figures, tables, charts</a:t>
            </a:r>
          </a:p>
        </p:txBody>
      </p:sp>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Data Representation Types</a:t>
            </a:r>
          </a:p>
        </p:txBody>
      </p:sp>
      <p:pic>
        <p:nvPicPr>
          <p:cNvPr id="296" name="Shape 296" descr="C:\Users\fbillups\AppData\Local\Microsoft\Windows\Temporary Internet Files\Content.IE5\FUP5HMU3\MC900382574[1].jpg"/>
          <p:cNvPicPr preferRelativeResize="0"/>
          <p:nvPr/>
        </p:nvPicPr>
        <p:blipFill rotWithShape="1">
          <a:blip r:embed="rId3">
            <a:alphaModFix/>
          </a:blip>
          <a:srcRect/>
          <a:stretch/>
        </p:blipFill>
        <p:spPr>
          <a:xfrm>
            <a:off x="5257800" y="3048000"/>
            <a:ext cx="3276600" cy="3581399"/>
          </a:xfrm>
          <a:prstGeom prst="rect">
            <a:avLst/>
          </a:prstGeom>
          <a:noFill/>
          <a:ln>
            <a:noFill/>
          </a:ln>
        </p:spPr>
      </p:pic>
      <p:pic>
        <p:nvPicPr>
          <p:cNvPr id="297" name="Shape 297" descr="C:\Users\fbillups\AppData\Local\Microsoft\Windows\Temporary Internet Files\Content.IE5\Y9SLDX3Q\MC900290272[1].wmf"/>
          <p:cNvPicPr preferRelativeResize="0"/>
          <p:nvPr/>
        </p:nvPicPr>
        <p:blipFill rotWithShape="1">
          <a:blip r:embed="rId4">
            <a:alphaModFix/>
          </a:blip>
          <a:srcRect/>
          <a:stretch/>
        </p:blipFill>
        <p:spPr>
          <a:xfrm>
            <a:off x="6840700" y="1620570"/>
            <a:ext cx="1434974" cy="1427429"/>
          </a:xfrm>
          <a:prstGeom prst="rect">
            <a:avLst/>
          </a:prstGeom>
          <a:noFill/>
          <a:ln>
            <a:noFill/>
          </a:ln>
        </p:spPr>
      </p:pic>
      <p:sp>
        <p:nvSpPr>
          <p:cNvPr id="298" name="Shape 298"/>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1200" b="1" i="1" u="none" strike="noStrike" cap="none">
                <a:solidFill>
                  <a:srgbClr val="21798F"/>
                </a:solidFill>
                <a:latin typeface="Rambla"/>
                <a:ea typeface="Rambla"/>
                <a:cs typeface="Rambla"/>
                <a:sym typeface="Rambla"/>
              </a:rPr>
              <a:t>EXCERPT:  Jumping into the Abyss: Life After the Doctorate (Felice Billups)</a:t>
            </a:r>
          </a:p>
          <a:p>
            <a:pPr marL="0" marR="0" lvl="0" indent="0" algn="l" rtl="0">
              <a:spcBef>
                <a:spcPts val="400"/>
              </a:spcBef>
              <a:spcAft>
                <a:spcPts val="0"/>
              </a:spcAft>
              <a:buClr>
                <a:schemeClr val="accent1"/>
              </a:buClr>
              <a:buSzPct val="25000"/>
              <a:buFont typeface="Noto Sans Symbols"/>
              <a:buNone/>
            </a:pPr>
            <a:endParaRPr sz="1200" b="0" i="0" u="none" strike="noStrike" cap="none">
              <a:solidFill>
                <a:schemeClr val="dk1"/>
              </a:solidFill>
              <a:latin typeface="Rambla"/>
              <a:ea typeface="Rambla"/>
              <a:cs typeface="Rambla"/>
              <a:sym typeface="Rambla"/>
            </a:endParaRPr>
          </a:p>
          <a:p>
            <a:pPr marL="0" marR="0" lvl="0" indent="0" algn="l" rtl="0">
              <a:spcBef>
                <a:spcPts val="400"/>
              </a:spcBef>
              <a:spcAft>
                <a:spcPts val="0"/>
              </a:spcAft>
              <a:buClr>
                <a:schemeClr val="accent1"/>
              </a:buClr>
              <a:buSzPct val="25000"/>
              <a:buFont typeface="Noto Sans Symbols"/>
              <a:buNone/>
            </a:pPr>
            <a:r>
              <a:rPr lang="en-US" sz="1200" b="0" i="0" u="none" strike="noStrike" cap="none">
                <a:solidFill>
                  <a:schemeClr val="dk1"/>
                </a:solidFill>
                <a:latin typeface="Rambla"/>
                <a:ea typeface="Rambla"/>
                <a:cs typeface="Rambla"/>
                <a:sym typeface="Rambla"/>
              </a:rPr>
              <a:t> This qualitative phenomenological study sought to explore doctoral degree graduates’ perceptions of self, identity and purpose in the post-dissertation phase, seeking participant perspectives on the phenomena of transition.  Considerable research has been conducted on currently enrolled doctoral students (Baird, 1997; David, 2011; Pauley, 2004; ) relative to the issues of 1) overcoming obstacles to completing the dissertation, 2) managing feelings of isolation and disengagement, 3) successfully completing dissertation research and manuscript preparation, 4) negotiating relationships with advisors and committee members, and 5) searching for teaching or scholarship positions after degree completion.  Research on the doctoral degree graduate has typically been conducted on individuals in Ph.D. programs, where the post-graduation transition has focused on moving into traditional academic roles (D’Andrea, 2002;  Di Pierro, 2007; Johnson &amp; Conyers, 2001; Varney, 2010);  minimal research has been conducted on Ed.D. graduates who are already actively engaged as professionals and/or practitioners in their fields, and who have also balanced work-life challenges while pursuing their degrees. </a:t>
            </a:r>
          </a:p>
          <a:p>
            <a:pPr marL="0" marR="0" lvl="0" indent="0" algn="l" rtl="0">
              <a:spcBef>
                <a:spcPts val="400"/>
              </a:spcBef>
              <a:spcAft>
                <a:spcPts val="0"/>
              </a:spcAft>
              <a:buClr>
                <a:schemeClr val="accent1"/>
              </a:buClr>
              <a:buSzPct val="25000"/>
              <a:buFont typeface="Noto Sans Symbols"/>
              <a:buNone/>
            </a:pPr>
            <a:r>
              <a:rPr lang="en-US" sz="1200" b="0" i="0" u="none" strike="noStrike" cap="none">
                <a:solidFill>
                  <a:schemeClr val="dk1"/>
                </a:solidFill>
                <a:latin typeface="Rambla"/>
                <a:ea typeface="Rambla"/>
                <a:cs typeface="Rambla"/>
                <a:sym typeface="Rambla"/>
              </a:rPr>
              <a:t>The issues of personal accomplishment, anxiety, isolation, loss, hopes and aspirations, identity and role clarity, and professional recognition were all examined through the lens of the ‘lived experience’ of purposefully selected participants, all of whom recently graduated from a small Ed.D. program in the Northeast.  By integrating the two conceptual frameworks of Neugarten’s (1978) adult development theory, and  Lachman and James’ (1997) midlife development theory, the following themes emerged: 1) “You are not the same person!”, 2) “The degree is greater than the sum of its parts!”, 3) “Now what do I do with all this time?”, and 4) “When will you crown me King/Queen of the world?”.  These themes reveal  the experiences of recent doctoral degree graduates’ perceptions of the transition from doctoral student to graduate. </a:t>
            </a:r>
          </a:p>
          <a:p>
            <a:pPr marL="0" marR="0" lvl="0" indent="0" algn="l" rtl="0">
              <a:spcBef>
                <a:spcPts val="400"/>
              </a:spcBef>
              <a:spcAft>
                <a:spcPts val="0"/>
              </a:spcAft>
              <a:buClr>
                <a:schemeClr val="accent1"/>
              </a:buClr>
              <a:buSzPct val="25000"/>
              <a:buFont typeface="Noto Sans Symbols"/>
              <a:buNone/>
            </a:pPr>
            <a:endParaRPr sz="1200" b="0" i="0" u="none" strike="noStrike" cap="none">
              <a:solidFill>
                <a:schemeClr val="dk1"/>
              </a:solidFill>
              <a:latin typeface="Rambla"/>
              <a:ea typeface="Rambla"/>
              <a:cs typeface="Rambla"/>
              <a:sym typeface="Rambla"/>
            </a:endParaRPr>
          </a:p>
        </p:txBody>
      </p:sp>
      <p:sp>
        <p:nvSpPr>
          <p:cNvPr id="304" name="Shape 3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How will it look in the end?</a:t>
            </a:r>
          </a:p>
        </p:txBody>
      </p:sp>
      <p:sp>
        <p:nvSpPr>
          <p:cNvPr id="305" name="Shape 305"/>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p:nvPr/>
        </p:nvSpPr>
        <p:spPr>
          <a:xfrm>
            <a:off x="2286000" y="335845"/>
            <a:ext cx="4572000" cy="513986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Rambla"/>
                <a:ea typeface="Rambla"/>
                <a:cs typeface="Rambla"/>
                <a:sym typeface="Rambla"/>
              </a:rPr>
              <a:t>Theme #2 </a:t>
            </a:r>
            <a:r>
              <a:rPr lang="en-US" sz="1800" b="1" i="1">
                <a:solidFill>
                  <a:schemeClr val="dk1"/>
                </a:solidFill>
                <a:latin typeface="Rambla"/>
                <a:ea typeface="Rambla"/>
                <a:cs typeface="Rambla"/>
                <a:sym typeface="Rambla"/>
              </a:rPr>
              <a:t>The Degree is Greater than the Sum of its Parts:</a:t>
            </a:r>
            <a:r>
              <a:rPr lang="en-US" sz="1800" b="1">
                <a:solidFill>
                  <a:schemeClr val="dk1"/>
                </a:solidFill>
                <a:latin typeface="Rambla"/>
                <a:ea typeface="Rambla"/>
                <a:cs typeface="Rambla"/>
                <a:sym typeface="Rambla"/>
              </a:rPr>
              <a:t> From Candidate to Graduate. </a:t>
            </a:r>
            <a:r>
              <a:rPr lang="en-US" sz="1600">
                <a:solidFill>
                  <a:schemeClr val="dk1"/>
                </a:solidFill>
                <a:latin typeface="Rambla"/>
                <a:ea typeface="Rambla"/>
                <a:cs typeface="Rambla"/>
                <a:sym typeface="Rambla"/>
              </a:rPr>
              <a:t>As one participant stated, “The doctoral process is complicated!”. Each individual expressed similar sentiments as they described their first impressions of their course work, and the eventual evolution to dissertation research.  As separate parts of the doctoral program, they seemed manageable, but when viewed as a whole program, they seemed overwhelming.  The consensus, however, was that each program component informed the next in a way that defied description, and prepared them for the dissertation process.  As one participant expressed, “My understanding of what the degree meant was not clear until I stepped into my defense ..I had a moment when I realized that now</a:t>
            </a:r>
            <a:r>
              <a:rPr lang="en-US" sz="1800">
                <a:solidFill>
                  <a:schemeClr val="dk1"/>
                </a:solidFill>
                <a:latin typeface="Rambla"/>
                <a:ea typeface="Rambla"/>
                <a:cs typeface="Rambla"/>
                <a:sym typeface="Rambla"/>
              </a:rPr>
              <a:t> it all makes sense…”</a:t>
            </a:r>
          </a:p>
        </p:txBody>
      </p:sp>
      <p:sp>
        <p:nvSpPr>
          <p:cNvPr id="311" name="Shape 311"/>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aphicFrame>
        <p:nvGraphicFramePr>
          <p:cNvPr id="316" name="Shape 316"/>
          <p:cNvGraphicFramePr/>
          <p:nvPr/>
        </p:nvGraphicFramePr>
        <p:xfrm>
          <a:off x="1981200" y="914400"/>
          <a:ext cx="6629500" cy="4080500"/>
        </p:xfrm>
        <a:graphic>
          <a:graphicData uri="http://schemas.openxmlformats.org/drawingml/2006/table">
            <a:tbl>
              <a:tblPr>
                <a:noFill/>
                <a:tableStyleId>{7D7DA4EA-3445-4F38-82AB-7A921A0C68A0}</a:tableStyleId>
              </a:tblPr>
              <a:tblGrid>
                <a:gridCol w="662950">
                  <a:extLst>
                    <a:ext uri="{9D8B030D-6E8A-4147-A177-3AD203B41FA5}">
                      <a16:colId xmlns:a16="http://schemas.microsoft.com/office/drawing/2014/main" val="20000"/>
                    </a:ext>
                  </a:extLst>
                </a:gridCol>
                <a:gridCol w="662950">
                  <a:extLst>
                    <a:ext uri="{9D8B030D-6E8A-4147-A177-3AD203B41FA5}">
                      <a16:colId xmlns:a16="http://schemas.microsoft.com/office/drawing/2014/main" val="20001"/>
                    </a:ext>
                  </a:extLst>
                </a:gridCol>
                <a:gridCol w="662950">
                  <a:extLst>
                    <a:ext uri="{9D8B030D-6E8A-4147-A177-3AD203B41FA5}">
                      <a16:colId xmlns:a16="http://schemas.microsoft.com/office/drawing/2014/main" val="20002"/>
                    </a:ext>
                  </a:extLst>
                </a:gridCol>
                <a:gridCol w="662950">
                  <a:extLst>
                    <a:ext uri="{9D8B030D-6E8A-4147-A177-3AD203B41FA5}">
                      <a16:colId xmlns:a16="http://schemas.microsoft.com/office/drawing/2014/main" val="20003"/>
                    </a:ext>
                  </a:extLst>
                </a:gridCol>
                <a:gridCol w="662950">
                  <a:extLst>
                    <a:ext uri="{9D8B030D-6E8A-4147-A177-3AD203B41FA5}">
                      <a16:colId xmlns:a16="http://schemas.microsoft.com/office/drawing/2014/main" val="20004"/>
                    </a:ext>
                  </a:extLst>
                </a:gridCol>
                <a:gridCol w="662950">
                  <a:extLst>
                    <a:ext uri="{9D8B030D-6E8A-4147-A177-3AD203B41FA5}">
                      <a16:colId xmlns:a16="http://schemas.microsoft.com/office/drawing/2014/main" val="20005"/>
                    </a:ext>
                  </a:extLst>
                </a:gridCol>
                <a:gridCol w="662950">
                  <a:extLst>
                    <a:ext uri="{9D8B030D-6E8A-4147-A177-3AD203B41FA5}">
                      <a16:colId xmlns:a16="http://schemas.microsoft.com/office/drawing/2014/main" val="20006"/>
                    </a:ext>
                  </a:extLst>
                </a:gridCol>
                <a:gridCol w="662950">
                  <a:extLst>
                    <a:ext uri="{9D8B030D-6E8A-4147-A177-3AD203B41FA5}">
                      <a16:colId xmlns:a16="http://schemas.microsoft.com/office/drawing/2014/main" val="20007"/>
                    </a:ext>
                  </a:extLst>
                </a:gridCol>
                <a:gridCol w="662950">
                  <a:extLst>
                    <a:ext uri="{9D8B030D-6E8A-4147-A177-3AD203B41FA5}">
                      <a16:colId xmlns:a16="http://schemas.microsoft.com/office/drawing/2014/main" val="20008"/>
                    </a:ext>
                  </a:extLst>
                </a:gridCol>
                <a:gridCol w="662950">
                  <a:extLst>
                    <a:ext uri="{9D8B030D-6E8A-4147-A177-3AD203B41FA5}">
                      <a16:colId xmlns:a16="http://schemas.microsoft.com/office/drawing/2014/main" val="20009"/>
                    </a:ext>
                  </a:extLst>
                </a:gridCol>
              </a:tblGrid>
              <a:tr h="190500">
                <a:tc gridSpan="10">
                  <a:txBody>
                    <a:bodyPr/>
                    <a:lstStyle/>
                    <a:p>
                      <a:pPr marL="0" marR="0" lvl="0" indent="0" algn="l" rtl="0">
                        <a:spcBef>
                          <a:spcPts val="0"/>
                        </a:spcBef>
                        <a:buSzPct val="25000"/>
                        <a:buNone/>
                      </a:pPr>
                      <a:r>
                        <a:rPr lang="en-US" sz="1100" u="none" strike="noStrike" cap="none"/>
                        <a:t>CROSS-CASE ANALYSIS OF CULTURAL INCIDENTS AND ARTIFACTS: ORGANIZATIONAL CULTURE STUDY</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1"/>
                  </a:ext>
                </a:extLst>
              </a:tr>
              <a:tr h="190500">
                <a:tc>
                  <a:txBody>
                    <a:bodyPr/>
                    <a:lstStyle/>
                    <a:p>
                      <a:pPr marL="0" marR="0" lvl="0" indent="0" algn="l" rtl="0">
                        <a:spcBef>
                          <a:spcPts val="0"/>
                        </a:spcBef>
                        <a:buSzPct val="25000"/>
                        <a:buNone/>
                      </a:pPr>
                      <a:r>
                        <a:rPr lang="en-US" sz="1100" u="sng" strike="noStrike" cap="none"/>
                        <a:t>SCHOOL</a:t>
                      </a:r>
                    </a:p>
                  </a:txBody>
                  <a:tcPr marL="9525" marR="9525" marT="9525" marB="0" anchor="b"/>
                </a:tc>
                <a:tc gridSpan="3">
                  <a:txBody>
                    <a:bodyPr/>
                    <a:lstStyle/>
                    <a:p>
                      <a:pPr marL="0" marR="0" lvl="0" indent="0" algn="l" rtl="0">
                        <a:spcBef>
                          <a:spcPts val="0"/>
                        </a:spcBef>
                        <a:buSzPct val="25000"/>
                        <a:buNone/>
                      </a:pPr>
                      <a:r>
                        <a:rPr lang="en-US" sz="1100" u="sng" strike="noStrike" cap="none"/>
                        <a:t>HISTORICAL INCIDENT</a:t>
                      </a:r>
                    </a:p>
                  </a:txBody>
                  <a:tcPr marL="9525" marR="9525" marT="9525" marB="0" anchor="b"/>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buSzPct val="25000"/>
                        <a:buNone/>
                      </a:pPr>
                      <a:r>
                        <a:rPr lang="en-US" sz="1100" u="sng" strike="noStrike" cap="none"/>
                        <a:t>CULTURAL ARTIFACTS</a:t>
                      </a:r>
                    </a:p>
                  </a:txBody>
                  <a:tcPr marL="9525" marR="9525" marT="9525" marB="0" anchor="b"/>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sng"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sng"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2"/>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3"/>
                  </a:ext>
                </a:extLst>
              </a:tr>
              <a:tr h="190500">
                <a:tc>
                  <a:txBody>
                    <a:bodyPr/>
                    <a:lstStyle/>
                    <a:p>
                      <a:pPr marL="0" marR="0" lvl="0" indent="0" algn="l" rtl="0">
                        <a:spcBef>
                          <a:spcPts val="0"/>
                        </a:spcBef>
                        <a:buSzPct val="25000"/>
                        <a:buNone/>
                      </a:pPr>
                      <a:r>
                        <a:rPr lang="en-US" sz="1100" u="none" strike="noStrike" cap="none"/>
                        <a:t>A</a:t>
                      </a:r>
                    </a:p>
                  </a:txBody>
                  <a:tcPr marL="9525" marR="9525" marT="9525" marB="0" anchor="b"/>
                </a:tc>
                <a:tc gridSpan="3">
                  <a:txBody>
                    <a:bodyPr/>
                    <a:lstStyle/>
                    <a:p>
                      <a:pPr marL="0" marR="0" lvl="0" indent="0" algn="l" rtl="0">
                        <a:spcBef>
                          <a:spcPts val="0"/>
                        </a:spcBef>
                        <a:buSzPct val="25000"/>
                        <a:buNone/>
                      </a:pPr>
                      <a:r>
                        <a:rPr lang="en-US" sz="1100" u="none" strike="noStrike" cap="none"/>
                        <a:t>supportive founding</a:t>
                      </a:r>
                    </a:p>
                  </a:txBody>
                  <a:tcPr marL="9525" marR="9525" marT="9525" marB="0" anchor="b"/>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buSzPct val="25000"/>
                        <a:buNone/>
                      </a:pPr>
                      <a:r>
                        <a:rPr lang="en-US" sz="1100" u="none" strike="noStrike" cap="none"/>
                        <a:t>egg drop contest each spring,</a:t>
                      </a:r>
                    </a:p>
                  </a:txBody>
                  <a:tcPr marL="9525" marR="9525" marT="9525" marB="0" anchor="b"/>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4"/>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r>
                        <a:rPr lang="en-US" sz="1100" u="none" strike="noStrike" cap="none"/>
                        <a:t>family</a:t>
                      </a: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4">
                  <a:txBody>
                    <a:bodyPr/>
                    <a:lstStyle/>
                    <a:p>
                      <a:pPr marL="0" marR="0" lvl="0" indent="0" algn="l" rtl="0">
                        <a:spcBef>
                          <a:spcPts val="0"/>
                        </a:spcBef>
                        <a:buSzPct val="25000"/>
                        <a:buNone/>
                      </a:pPr>
                      <a:r>
                        <a:rPr lang="en-US" sz="1100" u="none" strike="noStrike" cap="none"/>
                        <a:t>founders ball in fall with admin, BOT</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5"/>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6"/>
                  </a:ext>
                </a:extLst>
              </a:tr>
              <a:tr h="260975">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female heroine created</a:t>
                      </a:r>
                    </a:p>
                  </a:txBody>
                  <a:tcPr marL="9525" marR="9525" marT="9525" marB="0" anchor="b"/>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buSzPct val="25000"/>
                        <a:buNone/>
                      </a:pPr>
                      <a:r>
                        <a:rPr lang="en-US" sz="1100" u="none" strike="noStrike" cap="none"/>
                        <a:t>scholarships given in heroine's </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7"/>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institution against odds</a:t>
                      </a:r>
                    </a:p>
                  </a:txBody>
                  <a:tcPr marL="9525" marR="9525" marT="9525" marB="0" anchor="b"/>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buSzPct val="25000"/>
                        <a:buNone/>
                      </a:pPr>
                      <a:r>
                        <a:rPr lang="en-US" sz="1100" u="none" strike="noStrike" cap="none"/>
                        <a:t>name at graduation</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8"/>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9"/>
                  </a:ext>
                </a:extLst>
              </a:tr>
              <a:tr h="190500">
                <a:tc>
                  <a:txBody>
                    <a:bodyPr/>
                    <a:lstStyle/>
                    <a:p>
                      <a:pPr marL="0" marR="0" lvl="0" indent="0" algn="l" rtl="0">
                        <a:spcBef>
                          <a:spcPts val="0"/>
                        </a:spcBef>
                        <a:buSzPct val="25000"/>
                        <a:buNone/>
                      </a:pPr>
                      <a:r>
                        <a:rPr lang="en-US" sz="1100" u="none" strike="noStrike" cap="none"/>
                        <a:t>B</a:t>
                      </a:r>
                    </a:p>
                  </a:txBody>
                  <a:tcPr marL="9525" marR="9525" marT="9525" marB="0" anchor="b"/>
                </a:tc>
                <a:tc gridSpan="2">
                  <a:txBody>
                    <a:bodyPr/>
                    <a:lstStyle/>
                    <a:p>
                      <a:pPr marL="0" marR="0" lvl="0" indent="0" algn="l" rtl="0">
                        <a:spcBef>
                          <a:spcPts val="0"/>
                        </a:spcBef>
                        <a:buSzPct val="25000"/>
                        <a:buNone/>
                      </a:pPr>
                      <a:r>
                        <a:rPr lang="en-US" sz="1100" u="none" strike="noStrike" cap="none"/>
                        <a:t>moving from city to</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throwing seniors into</a:t>
                      </a:r>
                    </a:p>
                  </a:txBody>
                  <a:tcPr marL="9525" marR="9525" marT="9525" marB="0" anchor="b"/>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0"/>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buSzPct val="25000"/>
                        <a:buNone/>
                      </a:pPr>
                      <a:r>
                        <a:rPr lang="en-US" sz="1100" u="none" strike="noStrike" cap="none"/>
                        <a:t>country a symbol of</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pond on rural campus</a:t>
                      </a:r>
                    </a:p>
                  </a:txBody>
                  <a:tcPr marL="9525" marR="9525" marT="9525" marB="0" anchor="b"/>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1"/>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buSzPct val="25000"/>
                        <a:buNone/>
                      </a:pPr>
                      <a:r>
                        <a:rPr lang="en-US" sz="1100" u="none" strike="noStrike" cap="none"/>
                        <a:t>growth, expansion</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2">
                  <a:txBody>
                    <a:bodyPr/>
                    <a:lstStyle/>
                    <a:p>
                      <a:pPr marL="0" marR="0" lvl="0" indent="0" algn="l" rtl="0">
                        <a:spcBef>
                          <a:spcPts val="0"/>
                        </a:spcBef>
                        <a:buSzPct val="25000"/>
                        <a:buNone/>
                      </a:pPr>
                      <a:r>
                        <a:rPr lang="en-US" sz="1100" u="none" strike="noStrike" cap="none"/>
                        <a:t>a rite of passage</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2"/>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3"/>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old archway stolen in</a:t>
                      </a:r>
                    </a:p>
                  </a:txBody>
                  <a:tcPr marL="9525" marR="9525" marT="9525" marB="0" anchor="b"/>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buSzPct val="25000"/>
                        <a:buNone/>
                      </a:pPr>
                      <a:r>
                        <a:rPr lang="en-US" sz="1100" u="none" strike="noStrike" cap="none"/>
                        <a:t>grads must pass </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4"/>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middle of the night from</a:t>
                      </a:r>
                    </a:p>
                  </a:txBody>
                  <a:tcPr marL="9525" marR="9525" marT="9525" marB="0" anchor="b"/>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buSzPct val="25000"/>
                        <a:buNone/>
                      </a:pPr>
                      <a:r>
                        <a:rPr lang="en-US" sz="1100" u="none" strike="noStrike" cap="none"/>
                        <a:t>thru archway on way</a:t>
                      </a:r>
                    </a:p>
                  </a:txBody>
                  <a:tcPr marL="9525" marR="9525" marT="9525" marB="0" anchor="b"/>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5"/>
                  </a:ext>
                </a:extLst>
              </a:tr>
              <a:tr h="190500">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gridSpan="3">
                  <a:txBody>
                    <a:bodyPr/>
                    <a:lstStyle/>
                    <a:p>
                      <a:pPr marL="0" marR="0" lvl="0" indent="0" algn="l" rtl="0">
                        <a:spcBef>
                          <a:spcPts val="0"/>
                        </a:spcBef>
                        <a:buSzPct val="25000"/>
                        <a:buNone/>
                      </a:pPr>
                      <a:r>
                        <a:rPr lang="en-US" sz="1100" u="none" strike="noStrike" cap="none"/>
                        <a:t>old campus to new one</a:t>
                      </a:r>
                    </a:p>
                  </a:txBody>
                  <a:tcPr marL="9525" marR="9525" marT="9525" marB="0" anchor="b"/>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buSzPct val="25000"/>
                        <a:buNone/>
                      </a:pPr>
                      <a:r>
                        <a:rPr lang="en-US" sz="1100" u="none" strike="noStrike" cap="none"/>
                        <a:t>to graduation</a:t>
                      </a:r>
                    </a:p>
                  </a:txBody>
                  <a:tcPr marL="9525" marR="9525" marT="9525" marB="0" anchor="b"/>
                </a:tc>
                <a:tc hMerge="1">
                  <a:txBody>
                    <a:bodyPr/>
                    <a:lstStyle/>
                    <a:p>
                      <a:endParaRPr lang="en-US"/>
                    </a:p>
                  </a:txBody>
                  <a:tcPr/>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SzPct val="25000"/>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6"/>
                  </a:ext>
                </a:extLst>
              </a:tr>
            </a:tbl>
          </a:graphicData>
        </a:graphic>
      </p:graphicFrame>
      <p:sp>
        <p:nvSpPr>
          <p:cNvPr id="317" name="Shape 317"/>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114300" marR="0" lvl="0" indent="0" algn="l" rtl="0">
              <a:spcBef>
                <a:spcPts val="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Grbich, C.  (2007).  Qualitative data analysis: An introduction.  London, UK:  Sage.</a:t>
            </a:r>
          </a:p>
          <a:p>
            <a:pPr marL="114300" marR="0" lvl="0" indent="0" algn="l" rtl="0">
              <a:spcBef>
                <a:spcPts val="400"/>
              </a:spcBef>
              <a:spcAft>
                <a:spcPts val="0"/>
              </a:spcAft>
              <a:buClr>
                <a:schemeClr val="accent1"/>
              </a:buClr>
              <a:buSzPct val="25000"/>
              <a:buFont typeface="Noto Sans Symbols"/>
              <a:buNone/>
            </a:pPr>
            <a:endParaRPr sz="2700" b="0" i="0" u="none" strike="noStrike" cap="none">
              <a:solidFill>
                <a:schemeClr val="dk1"/>
              </a:solidFill>
              <a:latin typeface="Rambla"/>
              <a:ea typeface="Rambla"/>
              <a:cs typeface="Rambla"/>
              <a:sym typeface="Rambla"/>
            </a:endParaRPr>
          </a:p>
          <a:p>
            <a:pPr marL="114300" marR="0" lvl="0" indent="0"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Miles, M. B., &amp; Huberman, A. M.  (2013).  Qualitative data analysis: An expanded sourcebook. (3</a:t>
            </a:r>
            <a:r>
              <a:rPr lang="en-US" sz="2700" b="0" i="0" u="none" strike="noStrike" cap="none" baseline="30000">
                <a:solidFill>
                  <a:schemeClr val="dk1"/>
                </a:solidFill>
                <a:latin typeface="Rambla"/>
                <a:ea typeface="Rambla"/>
                <a:cs typeface="Rambla"/>
                <a:sym typeface="Rambla"/>
              </a:rPr>
              <a:t>rd</a:t>
            </a:r>
            <a:r>
              <a:rPr lang="en-US" sz="2700" b="0" i="0" u="none" strike="noStrike" cap="none">
                <a:solidFill>
                  <a:schemeClr val="dk1"/>
                </a:solidFill>
                <a:latin typeface="Rambla"/>
                <a:ea typeface="Rambla"/>
                <a:cs typeface="Rambla"/>
                <a:sym typeface="Rambla"/>
              </a:rPr>
              <a:t> ed.).  Los Angeles, CA:  Sage.</a:t>
            </a:r>
          </a:p>
          <a:p>
            <a:pPr marL="114300" marR="0" lvl="0" indent="0" algn="l" rtl="0">
              <a:spcBef>
                <a:spcPts val="400"/>
              </a:spcBef>
              <a:spcAft>
                <a:spcPts val="0"/>
              </a:spcAft>
              <a:buClr>
                <a:schemeClr val="accent1"/>
              </a:buClr>
              <a:buSzPct val="25000"/>
              <a:buFont typeface="Noto Sans Symbols"/>
              <a:buNone/>
            </a:pPr>
            <a:endParaRPr sz="2700" b="0" i="0" u="none" strike="noStrike" cap="none">
              <a:solidFill>
                <a:schemeClr val="dk1"/>
              </a:solidFill>
              <a:latin typeface="Rambla"/>
              <a:ea typeface="Rambla"/>
              <a:cs typeface="Rambla"/>
              <a:sym typeface="Rambla"/>
            </a:endParaRPr>
          </a:p>
          <a:p>
            <a:pPr marL="114300" marR="0" lvl="0" indent="0"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Saldana, J.  (2009).  The coding manual for</a:t>
            </a:r>
          </a:p>
          <a:p>
            <a:pPr marL="114300" marR="0" lvl="0" indent="0" algn="l" rtl="0">
              <a:spcBef>
                <a:spcPts val="40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qualitative researchers.  Los Angeles, CA:  Sage.</a:t>
            </a:r>
          </a:p>
        </p:txBody>
      </p:sp>
      <p:sp>
        <p:nvSpPr>
          <p:cNvPr id="330" name="Shape 3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References</a:t>
            </a:r>
          </a:p>
        </p:txBody>
      </p:sp>
      <p:sp>
        <p:nvSpPr>
          <p:cNvPr id="331" name="Shape 331"/>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Just as there are numerous statistical tests to run for quantitative data, there are just as many options for qualitative data analysis…</a:t>
            </a:r>
          </a:p>
        </p:txBody>
      </p:sp>
      <p:sp>
        <p:nvSpPr>
          <p:cNvPr id="121" name="Shape 1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3690" b="1" i="0" u="none" strike="noStrike" cap="none">
                <a:solidFill>
                  <a:schemeClr val="dk2"/>
                </a:solidFill>
                <a:latin typeface="Rambla"/>
                <a:ea typeface="Rambla"/>
                <a:cs typeface="Rambla"/>
                <a:sym typeface="Rambla"/>
              </a:rPr>
              <a:t>WHAT TO DO WITH ALL THIS DATA?</a:t>
            </a:r>
          </a:p>
        </p:txBody>
      </p:sp>
      <p:pic>
        <p:nvPicPr>
          <p:cNvPr id="122" name="Shape 122"/>
          <p:cNvPicPr preferRelativeResize="0"/>
          <p:nvPr/>
        </p:nvPicPr>
        <p:blipFill rotWithShape="1">
          <a:blip r:embed="rId3">
            <a:alphaModFix/>
          </a:blip>
          <a:srcRect/>
          <a:stretch/>
        </p:blipFill>
        <p:spPr>
          <a:xfrm>
            <a:off x="5943600" y="4221842"/>
            <a:ext cx="2889249" cy="2603499"/>
          </a:xfrm>
          <a:prstGeom prst="rect">
            <a:avLst/>
          </a:prstGeom>
          <a:noFill/>
          <a:ln>
            <a:noFill/>
          </a:ln>
        </p:spPr>
      </p:pic>
      <p:sp>
        <p:nvSpPr>
          <p:cNvPr id="123" name="Shape 123"/>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a:solidFill>
                  <a:schemeClr val="dk1"/>
                </a:solidFill>
                <a:latin typeface="Rambla"/>
                <a:ea typeface="Rambla"/>
                <a:cs typeface="Rambla"/>
                <a:sym typeface="Rambla"/>
              </a:rPr>
              <a:t>This session is designed to provide a step-by-step guide for beginning qualitative researchers…who want to know how to apply the appropriate strategies for data analysis, interpretation, and reporting.</a:t>
            </a:r>
          </a:p>
        </p:txBody>
      </p:sp>
      <p:sp>
        <p:nvSpPr>
          <p:cNvPr id="129" name="Shape 1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OVERVIEW</a:t>
            </a:r>
          </a:p>
        </p:txBody>
      </p:sp>
      <p:sp>
        <p:nvSpPr>
          <p:cNvPr id="130" name="Shape 130"/>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3600" b="0" i="0" u="none" strike="noStrike" cap="none">
                <a:solidFill>
                  <a:schemeClr val="dk1"/>
                </a:solidFill>
                <a:latin typeface="Rambla"/>
                <a:ea typeface="Rambla"/>
                <a:cs typeface="Rambla"/>
                <a:sym typeface="Rambla"/>
              </a:rPr>
              <a:t>Think of managing your qualitative analysis process like cleaning your closets – the same basic steps apply!</a:t>
            </a:r>
          </a:p>
        </p:txBody>
      </p:sp>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LIKE CLEANING A CLOSET ???</a:t>
            </a:r>
          </a:p>
        </p:txBody>
      </p:sp>
      <p:pic>
        <p:nvPicPr>
          <p:cNvPr id="137" name="Shape 137"/>
          <p:cNvPicPr preferRelativeResize="0"/>
          <p:nvPr/>
        </p:nvPicPr>
        <p:blipFill rotWithShape="1">
          <a:blip r:embed="rId3">
            <a:alphaModFix/>
          </a:blip>
          <a:srcRect/>
          <a:stretch/>
        </p:blipFill>
        <p:spPr>
          <a:xfrm>
            <a:off x="4876800" y="4089400"/>
            <a:ext cx="2597150" cy="2768599"/>
          </a:xfrm>
          <a:prstGeom prst="rect">
            <a:avLst/>
          </a:prstGeom>
          <a:noFill/>
          <a:ln>
            <a:noFill/>
          </a:ln>
        </p:spPr>
      </p:pic>
      <p:sp>
        <p:nvSpPr>
          <p:cNvPr id="138" name="Shape 138"/>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457200" y="1481328"/>
            <a:ext cx="8229600" cy="5071871"/>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1.  Take everything out of the closet</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2.  Sort everything out – save or toss?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3.  Look at what you have left and organize 	into sub-groupings (chunking)</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4.  Organize sub-groups into clusters of 	similar things that belong together 	(clusters, codes)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5. 	As you put things back, how would you 	group them to maximize functionality? 	How do the groups make it work together? 	(interpretation, presentation)</a:t>
            </a:r>
          </a:p>
          <a:p>
            <a:pPr marL="365760" marR="0" lvl="0" indent="-26416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p:txBody>
      </p:sp>
      <p:sp>
        <p:nvSpPr>
          <p:cNvPr id="144" name="Shape 1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It’s the same process…</a:t>
            </a:r>
          </a:p>
        </p:txBody>
      </p:sp>
      <p:pic>
        <p:nvPicPr>
          <p:cNvPr id="145" name="Shape 145"/>
          <p:cNvPicPr preferRelativeResize="0"/>
          <p:nvPr/>
        </p:nvPicPr>
        <p:blipFill rotWithShape="1">
          <a:blip r:embed="rId3">
            <a:alphaModFix/>
          </a:blip>
          <a:srcRect/>
          <a:stretch/>
        </p:blipFill>
        <p:spPr>
          <a:xfrm>
            <a:off x="6781800" y="76200"/>
            <a:ext cx="2303461" cy="1604961"/>
          </a:xfrm>
          <a:prstGeom prst="rect">
            <a:avLst/>
          </a:prstGeom>
          <a:noFill/>
          <a:ln>
            <a:noFill/>
          </a:ln>
        </p:spPr>
      </p:pic>
      <p:sp>
        <p:nvSpPr>
          <p:cNvPr id="146" name="Shape 146"/>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 calcmode="lin" valueType="num">
                                      <p:cBhvr additive="base">
                                        <p:cTn id="12" dur="500"/>
                                        <p:tgtEl>
                                          <p:spTgt spid="1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 calcmode="lin" valueType="num">
                                      <p:cBhvr additive="base">
                                        <p:cTn id="17" dur="500"/>
                                        <p:tgtEl>
                                          <p:spTgt spid="1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 calcmode="lin" valueType="num">
                                      <p:cBhvr additive="base">
                                        <p:cTn id="22" dur="500"/>
                                        <p:tgtEl>
                                          <p:spTgt spid="1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 calcmode="lin" valueType="num">
                                      <p:cBhvr additive="base">
                                        <p:cTn id="27" dur="500"/>
                                        <p:tgtEl>
                                          <p:spTgt spid="1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 calcmode="lin" valueType="num">
                                      <p:cBhvr additive="base">
                                        <p:cTn id="32" dur="500"/>
                                        <p:tgtEl>
                                          <p:spTgt spid="1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 calcmode="lin" valueType="num">
                                      <p:cBhvr additive="base">
                                        <p:cTn id="37" dur="500"/>
                                        <p:tgtEl>
                                          <p:spTgt spid="1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1481328"/>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All qualitative data analysis involves the same four essential steps:</a:t>
            </a:r>
          </a:p>
          <a:p>
            <a:pPr marL="365760" marR="0" lvl="0" indent="-26416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1.	</a:t>
            </a:r>
            <a:r>
              <a:rPr lang="en-US" sz="2400" b="0" i="0" u="none" strike="noStrike" cap="none">
                <a:solidFill>
                  <a:schemeClr val="dk1"/>
                </a:solidFill>
                <a:latin typeface="Rambla"/>
                <a:ea typeface="Rambla"/>
                <a:cs typeface="Rambla"/>
                <a:sym typeface="Rambla"/>
              </a:rPr>
              <a:t>Raw data management- ‘data cleaning’</a:t>
            </a:r>
          </a:p>
          <a:p>
            <a:pPr marL="365760" marR="0" lvl="0" indent="-264160" algn="l" rtl="0">
              <a:spcBef>
                <a:spcPts val="400"/>
              </a:spcBef>
              <a:spcAft>
                <a:spcPts val="0"/>
              </a:spcAft>
              <a:buClr>
                <a:schemeClr val="accent1"/>
              </a:buClr>
              <a:buSzPct val="68000"/>
              <a:buFont typeface="Noto Sans Symbols"/>
              <a:buChar char="▶"/>
            </a:pPr>
            <a:r>
              <a:rPr lang="en-US" sz="2400" b="0" i="0" u="none" strike="noStrike" cap="none">
                <a:solidFill>
                  <a:schemeClr val="dk1"/>
                </a:solidFill>
                <a:latin typeface="Rambla"/>
                <a:ea typeface="Rambla"/>
                <a:cs typeface="Rambla"/>
                <a:sym typeface="Rambla"/>
              </a:rPr>
              <a:t>2.	Data reduction, I, II – ‘chunking’, ‘coding’</a:t>
            </a:r>
          </a:p>
          <a:p>
            <a:pPr marL="365760" marR="0" lvl="0" indent="-264160" algn="l" rtl="0">
              <a:spcBef>
                <a:spcPts val="400"/>
              </a:spcBef>
              <a:spcAft>
                <a:spcPts val="0"/>
              </a:spcAft>
              <a:buClr>
                <a:schemeClr val="accent1"/>
              </a:buClr>
              <a:buSzPct val="68000"/>
              <a:buFont typeface="Noto Sans Symbols"/>
              <a:buChar char="▶"/>
            </a:pPr>
            <a:r>
              <a:rPr lang="en-US" sz="2400" b="0" i="0" u="none" strike="noStrike" cap="none">
                <a:solidFill>
                  <a:schemeClr val="dk1"/>
                </a:solidFill>
                <a:latin typeface="Rambla"/>
                <a:ea typeface="Rambla"/>
                <a:cs typeface="Rambla"/>
                <a:sym typeface="Rambla"/>
              </a:rPr>
              <a:t>3.	Data interpretation – ‘coding’, ‘clustering’</a:t>
            </a:r>
          </a:p>
          <a:p>
            <a:pPr marL="365760" marR="0" lvl="0" indent="-264160" algn="l" rtl="0">
              <a:spcBef>
                <a:spcPts val="400"/>
              </a:spcBef>
              <a:spcAft>
                <a:spcPts val="0"/>
              </a:spcAft>
              <a:buClr>
                <a:schemeClr val="accent1"/>
              </a:buClr>
              <a:buSzPct val="68000"/>
              <a:buFont typeface="Noto Sans Symbols"/>
              <a:buChar char="▶"/>
            </a:pPr>
            <a:r>
              <a:rPr lang="en-US" sz="2400" b="0" i="0" u="none" strike="noStrike" cap="none">
                <a:solidFill>
                  <a:schemeClr val="dk1"/>
                </a:solidFill>
                <a:latin typeface="Rambla"/>
                <a:ea typeface="Rambla"/>
                <a:cs typeface="Rambla"/>
                <a:sym typeface="Rambla"/>
              </a:rPr>
              <a:t>4.	Data representation – ‘telling the story’, </a:t>
            </a:r>
          </a:p>
          <a:p>
            <a:pPr marL="109728" marR="0" lvl="0" indent="-8128" algn="l" rtl="0">
              <a:spcBef>
                <a:spcPts val="400"/>
              </a:spcBef>
              <a:spcAft>
                <a:spcPts val="0"/>
              </a:spcAft>
              <a:buClr>
                <a:schemeClr val="accent1"/>
              </a:buClr>
              <a:buSzPct val="25000"/>
              <a:buFont typeface="Noto Sans Symbols"/>
              <a:buNone/>
            </a:pPr>
            <a:r>
              <a:rPr lang="en-US" sz="2400" b="0" i="0" u="none" strike="noStrike" cap="none">
                <a:solidFill>
                  <a:schemeClr val="dk1"/>
                </a:solidFill>
                <a:latin typeface="Rambla"/>
                <a:ea typeface="Rambla"/>
                <a:cs typeface="Rambla"/>
                <a:sym typeface="Rambla"/>
              </a:rPr>
              <a:t>	‘making sense of the data for others’</a:t>
            </a:r>
          </a:p>
        </p:txBody>
      </p:sp>
      <p:sp>
        <p:nvSpPr>
          <p:cNvPr id="152" name="Shape 1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FOUR BASIC STEPS</a:t>
            </a:r>
          </a:p>
        </p:txBody>
      </p:sp>
      <p:sp>
        <p:nvSpPr>
          <p:cNvPr id="153" name="Shape 153"/>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C:\Users\fbillups\Documents\conferences &amp; publishing\NERA workshop on qual data analysis 2013\creswell spiral.png"/>
          <p:cNvPicPr preferRelativeResize="0">
            <a:picLocks noGrp="1"/>
          </p:cNvPicPr>
          <p:nvPr>
            <p:ph type="body" idx="1"/>
          </p:nvPr>
        </p:nvPicPr>
        <p:blipFill rotWithShape="1">
          <a:blip r:embed="rId3">
            <a:alphaModFix/>
          </a:blip>
          <a:srcRect/>
          <a:stretch/>
        </p:blipFill>
        <p:spPr>
          <a:xfrm>
            <a:off x="1143000" y="1600200"/>
            <a:ext cx="6934199" cy="4038599"/>
          </a:xfrm>
          <a:prstGeom prst="rect">
            <a:avLst/>
          </a:prstGeom>
          <a:noFill/>
          <a:ln w="28575" cap="flat" cmpd="sng">
            <a:solidFill>
              <a:schemeClr val="accent1"/>
            </a:solidFill>
            <a:prstDash val="solid"/>
            <a:miter/>
            <a:headEnd type="none" w="med" len="med"/>
            <a:tailEnd type="none" w="med" len="med"/>
          </a:ln>
          <a:effectLst>
            <a:outerShdw blurRad="50799" dist="38100" dir="8100000" algn="tr" rotWithShape="0">
              <a:srgbClr val="808080">
                <a:alpha val="39607"/>
              </a:srgbClr>
            </a:outerShdw>
          </a:effectLst>
        </p:spPr>
      </p:pic>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1798F"/>
              </a:buClr>
              <a:buSzPct val="25000"/>
              <a:buFont typeface="Rambla"/>
              <a:buNone/>
            </a:pPr>
            <a:r>
              <a:rPr lang="en-US" sz="4100" b="1" i="0" u="none" strike="noStrike" cap="none">
                <a:solidFill>
                  <a:srgbClr val="21798F"/>
                </a:solidFill>
                <a:latin typeface="Rambla"/>
                <a:ea typeface="Rambla"/>
                <a:cs typeface="Rambla"/>
                <a:sym typeface="Rambla"/>
              </a:rPr>
              <a:t>DATA ANALYSIS SPIRAL #1</a:t>
            </a:r>
          </a:p>
        </p:txBody>
      </p:sp>
      <p:sp>
        <p:nvSpPr>
          <p:cNvPr id="160" name="Shape 160"/>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descr="C:\Users\fbillups\Documents\conferences &amp; publishing\NERA workshop on qual data analysis 2013\data analysis spiral.png"/>
          <p:cNvPicPr preferRelativeResize="0">
            <a:picLocks noGrp="1"/>
          </p:cNvPicPr>
          <p:nvPr>
            <p:ph type="body" idx="1"/>
          </p:nvPr>
        </p:nvPicPr>
        <p:blipFill rotWithShape="1">
          <a:blip r:embed="rId3">
            <a:alphaModFix/>
          </a:blip>
          <a:srcRect/>
          <a:stretch/>
        </p:blipFill>
        <p:spPr>
          <a:xfrm>
            <a:off x="990600" y="1600200"/>
            <a:ext cx="6629400" cy="4038599"/>
          </a:xfrm>
          <a:prstGeom prst="rect">
            <a:avLst/>
          </a:prstGeom>
          <a:noFill/>
          <a:ln w="28575" cap="flat" cmpd="sng">
            <a:solidFill>
              <a:schemeClr val="accent1"/>
            </a:solidFill>
            <a:prstDash val="solid"/>
            <a:miter/>
            <a:headEnd type="none" w="med" len="med"/>
            <a:tailEnd type="none" w="med" len="med"/>
          </a:ln>
        </p:spPr>
      </p:pic>
      <p:sp>
        <p:nvSpPr>
          <p:cNvPr id="166" name="Shape 1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1798F"/>
              </a:buClr>
              <a:buSzPct val="25000"/>
              <a:buFont typeface="Rambla"/>
              <a:buNone/>
            </a:pPr>
            <a:r>
              <a:rPr lang="en-US" sz="4100" b="1" i="0" u="none" strike="noStrike" cap="none">
                <a:solidFill>
                  <a:srgbClr val="21798F"/>
                </a:solidFill>
                <a:latin typeface="Rambla"/>
                <a:ea typeface="Rambla"/>
                <a:cs typeface="Rambla"/>
                <a:sym typeface="Rambla"/>
              </a:rPr>
              <a:t>DATA ANALYSIS SPIRAL #2</a:t>
            </a:r>
          </a:p>
        </p:txBody>
      </p:sp>
      <p:sp>
        <p:nvSpPr>
          <p:cNvPr id="167" name="Shape 167"/>
          <p:cNvSpPr txBox="1">
            <a:spLocks noGrp="1"/>
          </p:cNvSpPr>
          <p:nvPr>
            <p:ph type="ftr" idx="11"/>
          </p:nvPr>
        </p:nvSpPr>
        <p:spPr>
          <a:xfrm>
            <a:off x="4380071" y="6407944"/>
            <a:ext cx="2350681" cy="3651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000">
                <a:solidFill>
                  <a:schemeClr val="dk1"/>
                </a:solidFill>
                <a:latin typeface="Rambla"/>
                <a:ea typeface="Rambla"/>
                <a:cs typeface="Rambla"/>
                <a:sym typeface="Rambla"/>
              </a:rPr>
              <a:t>Felice D. Billups, EdD.,  NERA Webinar Presentation</a:t>
            </a:r>
          </a:p>
        </p:txBody>
      </p:sp>
    </p:spTree>
  </p:cSld>
  <p:clrMapOvr>
    <a:masterClrMapping/>
  </p:clrMapOvr>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2665</Words>
  <Application>Microsoft Office PowerPoint</Application>
  <PresentationFormat>On-screen Show (4:3)</PresentationFormat>
  <Paragraphs>196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Noto Sans Symbols</vt:lpstr>
      <vt:lpstr>Arial</vt:lpstr>
      <vt:lpstr>Rambla</vt:lpstr>
      <vt:lpstr>Lucida Sans Unicode</vt:lpstr>
      <vt:lpstr>Verdana</vt:lpstr>
      <vt:lpstr>Calibri</vt:lpstr>
      <vt:lpstr>Concourse</vt:lpstr>
      <vt:lpstr>QUALITATIVE DATA ANALYSIS</vt:lpstr>
      <vt:lpstr>GETTING STARTED?</vt:lpstr>
      <vt:lpstr>WHAT TO DO WITH ALL THIS DATA?</vt:lpstr>
      <vt:lpstr>OVERVIEW</vt:lpstr>
      <vt:lpstr>LIKE CLEANING A CLOSET ???</vt:lpstr>
      <vt:lpstr>It’s the same process…</vt:lpstr>
      <vt:lpstr>FOUR BASIC STEPS</vt:lpstr>
      <vt:lpstr>DATA ANALYSIS SPIRAL #1</vt:lpstr>
      <vt:lpstr>DATA ANALYSIS SPIRAL #2</vt:lpstr>
      <vt:lpstr>Step 1: Raw Data Management</vt:lpstr>
      <vt:lpstr>Raw Data Sample</vt:lpstr>
      <vt:lpstr>Step II: Data Reduction I</vt:lpstr>
      <vt:lpstr>Winnowing</vt:lpstr>
      <vt:lpstr>Chunks-Clusters Sample</vt:lpstr>
      <vt:lpstr>Step II: Data Reduction II</vt:lpstr>
      <vt:lpstr>Coding Sample</vt:lpstr>
      <vt:lpstr>Coding Progression</vt:lpstr>
      <vt:lpstr>Step III:  Data Interpretation &amp; Themes</vt:lpstr>
      <vt:lpstr>Themes Sample</vt:lpstr>
      <vt:lpstr>Step IV: Data Representation</vt:lpstr>
      <vt:lpstr>Data Representation Types</vt:lpstr>
      <vt:lpstr>How will it look in the end?</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DATA ANALYSIS</dc:title>
  <cp:lastModifiedBy>Wolfe Michael C</cp:lastModifiedBy>
  <cp:revision>1</cp:revision>
  <dcterms:modified xsi:type="dcterms:W3CDTF">2017-03-13T17:13:07Z</dcterms:modified>
</cp:coreProperties>
</file>