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12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3F2F153D-F130-4901-9812-3C5D312D3614}" type="datetimeFigureOut">
              <a:rPr lang="en-US" smtClean="0">
                <a:solidFill>
                  <a:srgbClr val="9E8E5C">
                    <a:lumMod val="60000"/>
                    <a:lumOff val="40000"/>
                  </a:srgbClr>
                </a:solidFill>
              </a:rPr>
              <a:pPr/>
              <a:t>11/4/2016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114CA3B2-FCD5-463B-BE07-1C703E524AD8}"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72623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2F153D-F130-4901-9812-3C5D312D3614}" type="datetimeFigureOut">
              <a:rPr lang="en-US" smtClean="0">
                <a:solidFill>
                  <a:srgbClr val="9E8E5C">
                    <a:lumMod val="60000"/>
                    <a:lumOff val="40000"/>
                  </a:srgbClr>
                </a:solidFill>
              </a:rPr>
              <a:pPr/>
              <a:t>11/4/2016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114CA3B2-FCD5-463B-BE07-1C703E524AD8}"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40517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F153D-F130-4901-9812-3C5D312D3614}" type="datetimeFigureOut">
              <a:rPr lang="en-US" smtClean="0">
                <a:solidFill>
                  <a:srgbClr val="9E8E5C">
                    <a:lumMod val="60000"/>
                    <a:lumOff val="40000"/>
                  </a:srgbClr>
                </a:solidFill>
              </a:rPr>
              <a:pPr/>
              <a:t>11/4/2016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114CA3B2-FCD5-463B-BE07-1C703E524AD8}"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3001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F153D-F130-4901-9812-3C5D312D3614}" type="datetimeFigureOut">
              <a:rPr lang="en-US" smtClean="0">
                <a:solidFill>
                  <a:srgbClr val="9E8E5C">
                    <a:lumMod val="60000"/>
                    <a:lumOff val="40000"/>
                  </a:srgbClr>
                </a:solidFill>
              </a:rPr>
              <a:pPr/>
              <a:t>11/4/2016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114CA3B2-FCD5-463B-BE07-1C703E524AD8}"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80094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F2F153D-F130-4901-9812-3C5D312D3614}" type="datetimeFigureOut">
              <a:rPr lang="en-US" smtClean="0">
                <a:solidFill>
                  <a:srgbClr val="9E8E5C">
                    <a:lumMod val="60000"/>
                    <a:lumOff val="40000"/>
                  </a:srgbClr>
                </a:solidFill>
              </a:rPr>
              <a:pPr/>
              <a:t>11/4/2016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114CA3B2-FCD5-463B-BE07-1C703E524AD8}"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604764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3F2F153D-F130-4901-9812-3C5D312D3614}" type="datetimeFigureOut">
              <a:rPr lang="en-US" smtClean="0">
                <a:solidFill>
                  <a:srgbClr val="9E8E5C">
                    <a:lumMod val="60000"/>
                    <a:lumOff val="40000"/>
                  </a:srgbClr>
                </a:solidFill>
              </a:rPr>
              <a:pPr/>
              <a:t>11/4/2016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114CA3B2-FCD5-463B-BE07-1C703E524AD8}"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75197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F2F153D-F130-4901-9812-3C5D312D3614}" type="datetimeFigureOut">
              <a:rPr lang="en-US" smtClean="0">
                <a:solidFill>
                  <a:srgbClr val="9E8E5C">
                    <a:lumMod val="60000"/>
                    <a:lumOff val="40000"/>
                  </a:srgbClr>
                </a:solidFill>
              </a:rPr>
              <a:pPr/>
              <a:t>11/4/2016</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114CA3B2-FCD5-463B-BE07-1C703E524AD8}"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3672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2F153D-F130-4901-9812-3C5D312D3614}" type="datetimeFigureOut">
              <a:rPr lang="en-US" smtClean="0">
                <a:solidFill>
                  <a:srgbClr val="9E8E5C">
                    <a:lumMod val="60000"/>
                    <a:lumOff val="40000"/>
                  </a:srgbClr>
                </a:solidFill>
              </a:rPr>
              <a:pPr/>
              <a:t>11/4/2016</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114CA3B2-FCD5-463B-BE07-1C703E524AD8}"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46352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2F153D-F130-4901-9812-3C5D312D3614}" type="datetimeFigureOut">
              <a:rPr lang="en-US" smtClean="0">
                <a:solidFill>
                  <a:srgbClr val="9E8E5C">
                    <a:lumMod val="60000"/>
                    <a:lumOff val="40000"/>
                  </a:srgbClr>
                </a:solidFill>
              </a:rPr>
              <a:pPr/>
              <a:t>11/4/2016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114CA3B2-FCD5-463B-BE07-1C703E524AD8}"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82394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2F153D-F130-4901-9812-3C5D312D3614}" type="datetimeFigureOut">
              <a:rPr lang="en-US" smtClean="0">
                <a:solidFill>
                  <a:srgbClr val="9E8E5C">
                    <a:lumMod val="60000"/>
                    <a:lumOff val="40000"/>
                  </a:srgbClr>
                </a:solidFill>
              </a:rPr>
              <a:pPr/>
              <a:t>11/4/2016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114CA3B2-FCD5-463B-BE07-1C703E524AD8}"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571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2F153D-F130-4901-9812-3C5D312D3614}" type="datetimeFigureOut">
              <a:rPr lang="en-US" smtClean="0">
                <a:solidFill>
                  <a:srgbClr val="9E8E5C">
                    <a:lumMod val="60000"/>
                    <a:lumOff val="40000"/>
                  </a:srgbClr>
                </a:solidFill>
              </a:rPr>
              <a:pPr/>
              <a:t>11/4/2016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114CA3B2-FCD5-463B-BE07-1C703E524AD8}"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31407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F2F153D-F130-4901-9812-3C5D312D3614}" type="datetimeFigureOut">
              <a:rPr lang="en-US" smtClean="0">
                <a:solidFill>
                  <a:srgbClr val="9E8E5C">
                    <a:lumMod val="60000"/>
                    <a:lumOff val="40000"/>
                  </a:srgbClr>
                </a:solidFill>
              </a:rPr>
              <a:pPr/>
              <a:t>11/4/2016</a:t>
            </a:fld>
            <a:endParaRPr lang="en-US">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14CA3B2-FCD5-463B-BE07-1C703E524AD8}"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408438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A98tf9krih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0600"/>
            <a:ext cx="6400800" cy="1295400"/>
          </a:xfrm>
        </p:spPr>
        <p:txBody>
          <a:bodyPr>
            <a:normAutofit/>
          </a:bodyPr>
          <a:lstStyle/>
          <a:p>
            <a:r>
              <a:rPr lang="en-US" sz="6000" dirty="0" smtClean="0"/>
              <a:t>Hamlet</a:t>
            </a:r>
            <a:endParaRPr lang="en-US" sz="6000" dirty="0"/>
          </a:p>
        </p:txBody>
      </p:sp>
      <p:sp>
        <p:nvSpPr>
          <p:cNvPr id="3" name="Subtitle 2"/>
          <p:cNvSpPr>
            <a:spLocks noGrp="1"/>
          </p:cNvSpPr>
          <p:nvPr>
            <p:ph type="subTitle" idx="1"/>
          </p:nvPr>
        </p:nvSpPr>
        <p:spPr>
          <a:xfrm>
            <a:off x="1371600" y="1981200"/>
            <a:ext cx="6400800" cy="762000"/>
          </a:xfrm>
        </p:spPr>
        <p:txBody>
          <a:bodyPr>
            <a:noAutofit/>
          </a:bodyPr>
          <a:lstStyle/>
          <a:p>
            <a:r>
              <a:rPr lang="en-US" sz="4000" dirty="0" smtClean="0"/>
              <a:t>Prince of Denmark</a:t>
            </a:r>
            <a:endParaRPr 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13888"/>
            <a:ext cx="487125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506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wee Summary</a:t>
            </a:r>
          </a:p>
        </p:txBody>
      </p:sp>
      <p:pic>
        <p:nvPicPr>
          <p:cNvPr id="6" name="A98tf9krihg"/>
          <p:cNvPicPr>
            <a:picLocks noGrp="1" noRot="1" noChangeAspect="1"/>
          </p:cNvPicPr>
          <p:nvPr>
            <p:ph idx="1"/>
            <a:videoFile r:link="rId1"/>
          </p:nvPr>
        </p:nvPicPr>
        <p:blipFill>
          <a:blip r:embed="rId3"/>
          <a:stretch>
            <a:fillRect/>
          </a:stretch>
        </p:blipFill>
        <p:spPr>
          <a:xfrm>
            <a:off x="2057400" y="2590800"/>
            <a:ext cx="4953000" cy="2786063"/>
          </a:xfrm>
          <a:prstGeom prst="rect">
            <a:avLst/>
          </a:prstGeom>
        </p:spPr>
      </p:pic>
    </p:spTree>
    <p:extLst>
      <p:ext uri="{BB962C8B-B14F-4D97-AF65-F5344CB8AC3E}">
        <p14:creationId xmlns:p14="http://schemas.microsoft.com/office/powerpoint/2010/main" val="2593533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Questions</a:t>
            </a:r>
          </a:p>
        </p:txBody>
      </p:sp>
      <p:sp>
        <p:nvSpPr>
          <p:cNvPr id="3" name="Content Placeholder 2"/>
          <p:cNvSpPr>
            <a:spLocks noGrp="1"/>
          </p:cNvSpPr>
          <p:nvPr>
            <p:ph idx="1"/>
          </p:nvPr>
        </p:nvSpPr>
        <p:spPr/>
        <p:txBody>
          <a:bodyPr>
            <a:normAutofit fontScale="85000" lnSpcReduction="20000"/>
          </a:bodyPr>
          <a:lstStyle/>
          <a:p>
            <a:pPr fontAlgn="base"/>
            <a:r>
              <a:rPr lang="en-US" dirty="0"/>
              <a:t>How do I evaluate ideas within and across texts?</a:t>
            </a:r>
          </a:p>
          <a:p>
            <a:pPr fontAlgn="base"/>
            <a:r>
              <a:rPr lang="en-US" dirty="0"/>
              <a:t>How do I establish and use acceptable, meaningful criteria for selecting, evaluating, and citing texts and their evidence?</a:t>
            </a:r>
          </a:p>
          <a:p>
            <a:pPr fontAlgn="base"/>
            <a:r>
              <a:rPr lang="en-US" dirty="0"/>
              <a:t>How do I know when I understand a critical lens or literary perspective?  What do I do to comprehend? How do I know when I am confused?  What might I do to clarify my confusion?</a:t>
            </a:r>
          </a:p>
          <a:p>
            <a:pPr fontAlgn="base"/>
            <a:r>
              <a:rPr lang="en-US" dirty="0"/>
              <a:t>How do my own biases and beliefs influence how I make sense of texts in different ways?</a:t>
            </a:r>
          </a:p>
          <a:p>
            <a:pPr fontAlgn="base"/>
            <a:r>
              <a:rPr lang="en-US" dirty="0"/>
              <a:t>Why and how does reading change my thinking?</a:t>
            </a:r>
          </a:p>
          <a:p>
            <a:pPr indent="0">
              <a:buNone/>
            </a:pPr>
            <a:endParaRPr lang="en-US" dirty="0"/>
          </a:p>
        </p:txBody>
      </p:sp>
    </p:spTree>
    <p:extLst>
      <p:ext uri="{BB962C8B-B14F-4D97-AF65-F5344CB8AC3E}">
        <p14:creationId xmlns:p14="http://schemas.microsoft.com/office/powerpoint/2010/main" val="985157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990600"/>
            <a:ext cx="6400800" cy="1295400"/>
          </a:xfrm>
        </p:spPr>
        <p:txBody>
          <a:bodyPr>
            <a:normAutofit/>
          </a:bodyPr>
          <a:lstStyle/>
          <a:p>
            <a:r>
              <a:rPr lang="en-US" sz="6000" i="1" dirty="0"/>
              <a:t>Hamlet</a:t>
            </a:r>
          </a:p>
        </p:txBody>
      </p:sp>
      <p:pic>
        <p:nvPicPr>
          <p:cNvPr id="2050" name="Picture 2" descr="http://ia.media-imdb.com/images/M/MV5BMjE1MTE4NjQ3Nl5BMl5BanBnXkFtZTcwMzU5NjUyMQ@@._V1_SY317_CR2,0,214,317_AL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203835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ics.filmaffinity.com/Hamlet-945671032-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424112"/>
            <a:ext cx="191833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telegraph.co.uk/multimedia/archive/03002/Hamlet_3002425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743200"/>
            <a:ext cx="2653323" cy="165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039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lnSpcReduction="10000"/>
          </a:bodyPr>
          <a:lstStyle/>
          <a:p>
            <a:r>
              <a:rPr lang="en-US" dirty="0"/>
              <a:t>Present </a:t>
            </a:r>
            <a:r>
              <a:rPr lang="en-US" i="1" dirty="0"/>
              <a:t>Hamlet </a:t>
            </a:r>
            <a:r>
              <a:rPr lang="en-US" dirty="0"/>
              <a:t>Unit</a:t>
            </a:r>
          </a:p>
          <a:p>
            <a:pPr lvl="1"/>
            <a:r>
              <a:rPr lang="en-US" dirty="0"/>
              <a:t>Critical lenses</a:t>
            </a:r>
          </a:p>
          <a:p>
            <a:pPr lvl="1"/>
            <a:r>
              <a:rPr lang="en-US" dirty="0"/>
              <a:t>Dialectical Journals</a:t>
            </a:r>
          </a:p>
          <a:p>
            <a:pPr lvl="1"/>
            <a:r>
              <a:rPr lang="en-US" dirty="0"/>
              <a:t>Socratic Seminar</a:t>
            </a:r>
          </a:p>
          <a:p>
            <a:r>
              <a:rPr lang="en-US" dirty="0"/>
              <a:t>Reading:</a:t>
            </a:r>
          </a:p>
          <a:p>
            <a:pPr lvl="1"/>
            <a:r>
              <a:rPr lang="en-US" dirty="0"/>
              <a:t>Participation grade (speaking &amp; listening)</a:t>
            </a:r>
          </a:p>
          <a:p>
            <a:pPr lvl="1"/>
            <a:r>
              <a:rPr lang="en-US" dirty="0"/>
              <a:t>≥ 3 times substantial parts (up to 15 pts)</a:t>
            </a:r>
          </a:p>
          <a:p>
            <a:pPr lvl="1"/>
            <a:r>
              <a:rPr lang="en-US" dirty="0"/>
              <a:t>Volunteer basis, then </a:t>
            </a:r>
            <a:r>
              <a:rPr lang="en-US" i="1" dirty="0"/>
              <a:t>Flashcards of DOOM</a:t>
            </a:r>
          </a:p>
          <a:p>
            <a:r>
              <a:rPr lang="en-US" dirty="0"/>
              <a:t>Essay Peer Edits/Workshops</a:t>
            </a:r>
          </a:p>
        </p:txBody>
      </p:sp>
      <p:pic>
        <p:nvPicPr>
          <p:cNvPr id="1026" name="Picture 2" descr="https://pbs.twimg.com/profile_images/65929093/hamlet-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307595"/>
            <a:ext cx="2324100" cy="31220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1600" y="5429637"/>
            <a:ext cx="3962400" cy="261610"/>
          </a:xfrm>
          <a:prstGeom prst="rect">
            <a:avLst/>
          </a:prstGeom>
          <a:noFill/>
        </p:spPr>
        <p:txBody>
          <a:bodyPr wrap="square" rtlCol="0">
            <a:spAutoFit/>
          </a:bodyPr>
          <a:lstStyle/>
          <a:p>
            <a:r>
              <a:rPr lang="en-US" sz="1100" dirty="0">
                <a:solidFill>
                  <a:prstClr val="black"/>
                </a:solidFill>
              </a:rPr>
              <a:t>https://www.youtube.com/watch?v=6_Y-tYrGBDc</a:t>
            </a:r>
          </a:p>
        </p:txBody>
      </p:sp>
    </p:spTree>
    <p:extLst>
      <p:ext uri="{BB962C8B-B14F-4D97-AF65-F5344CB8AC3E}">
        <p14:creationId xmlns:p14="http://schemas.microsoft.com/office/powerpoint/2010/main" val="4199330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Lenses</a:t>
            </a:r>
          </a:p>
        </p:txBody>
      </p:sp>
      <p:sp>
        <p:nvSpPr>
          <p:cNvPr id="3" name="Content Placeholder 2"/>
          <p:cNvSpPr>
            <a:spLocks noGrp="1"/>
          </p:cNvSpPr>
          <p:nvPr>
            <p:ph idx="1"/>
          </p:nvPr>
        </p:nvSpPr>
        <p:spPr/>
        <p:txBody>
          <a:bodyPr>
            <a:normAutofit lnSpcReduction="10000"/>
          </a:bodyPr>
          <a:lstStyle/>
          <a:p>
            <a:r>
              <a:rPr lang="en-US" dirty="0"/>
              <a:t>Before we read </a:t>
            </a:r>
            <a:r>
              <a:rPr lang="en-US" i="1" dirty="0"/>
              <a:t>Hamlet,</a:t>
            </a:r>
            <a:r>
              <a:rPr lang="en-US" dirty="0"/>
              <a:t> you will be choosing a single critical lens from which to interpret and analyze the play.</a:t>
            </a:r>
          </a:p>
          <a:p>
            <a:pPr lvl="1"/>
            <a:r>
              <a:rPr lang="en-US" dirty="0"/>
              <a:t>Gender – Gender Roles in Elizabethan England</a:t>
            </a:r>
          </a:p>
          <a:p>
            <a:pPr lvl="1"/>
            <a:r>
              <a:rPr lang="en-US" dirty="0"/>
              <a:t>Marxist – Economics/Politics of Shakespeare’s time</a:t>
            </a:r>
          </a:p>
          <a:p>
            <a:pPr lvl="1"/>
            <a:r>
              <a:rPr lang="en-US" dirty="0"/>
              <a:t>Moral – Elizabethan Values, religion, etc.</a:t>
            </a:r>
          </a:p>
          <a:p>
            <a:pPr lvl="1"/>
            <a:r>
              <a:rPr lang="en-US" dirty="0"/>
              <a:t>Psychoanalytic – Further research into the lens itself</a:t>
            </a:r>
          </a:p>
          <a:p>
            <a:pPr lvl="1"/>
            <a:r>
              <a:rPr lang="en-US" dirty="0"/>
              <a:t>Historical (Theater, Education, Customs, Events, Language, Etc.)</a:t>
            </a:r>
          </a:p>
          <a:p>
            <a:pPr indent="-228600">
              <a:buNone/>
            </a:pPr>
            <a:r>
              <a:rPr lang="en-US" dirty="0"/>
              <a:t>Every Lens will require frontloaded research on the specific lens as it pertains to both the lens itself and Shakespeare’s time.</a:t>
            </a:r>
          </a:p>
        </p:txBody>
      </p:sp>
    </p:spTree>
    <p:extLst>
      <p:ext uri="{BB962C8B-B14F-4D97-AF65-F5344CB8AC3E}">
        <p14:creationId xmlns:p14="http://schemas.microsoft.com/office/powerpoint/2010/main" val="3067271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Sample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1359307"/>
              </p:ext>
            </p:extLst>
          </p:nvPr>
        </p:nvGraphicFramePr>
        <p:xfrm>
          <a:off x="762000" y="2280920"/>
          <a:ext cx="7543800" cy="29311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xmlns="" val="923815689"/>
                    </a:ext>
                  </a:extLst>
                </a:gridCol>
                <a:gridCol w="990600">
                  <a:extLst>
                    <a:ext uri="{9D8B030D-6E8A-4147-A177-3AD203B41FA5}">
                      <a16:colId xmlns:a16="http://schemas.microsoft.com/office/drawing/2014/main" xmlns="" val="325824624"/>
                    </a:ext>
                  </a:extLst>
                </a:gridCol>
                <a:gridCol w="3962400">
                  <a:extLst>
                    <a:ext uri="{9D8B030D-6E8A-4147-A177-3AD203B41FA5}">
                      <a16:colId xmlns:a16="http://schemas.microsoft.com/office/drawing/2014/main" xmlns="" val="3946369369"/>
                    </a:ext>
                  </a:extLst>
                </a:gridCol>
              </a:tblGrid>
              <a:tr h="370840">
                <a:tc>
                  <a:txBody>
                    <a:bodyPr/>
                    <a:lstStyle/>
                    <a:p>
                      <a:r>
                        <a:rPr lang="en-US" dirty="0"/>
                        <a:t>Passage</a:t>
                      </a:r>
                    </a:p>
                  </a:txBody>
                  <a:tcPr/>
                </a:tc>
                <a:tc>
                  <a:txBody>
                    <a:bodyPr/>
                    <a:lstStyle/>
                    <a:p>
                      <a:r>
                        <a:rPr lang="en-US" dirty="0"/>
                        <a:t>Page</a:t>
                      </a:r>
                    </a:p>
                  </a:txBody>
                  <a:tcPr/>
                </a:tc>
                <a:tc>
                  <a:txBody>
                    <a:bodyPr/>
                    <a:lstStyle/>
                    <a:p>
                      <a:r>
                        <a:rPr lang="en-US" dirty="0" err="1"/>
                        <a:t>Interp</a:t>
                      </a:r>
                      <a:endParaRPr lang="en-US" dirty="0"/>
                    </a:p>
                  </a:txBody>
                  <a:tcPr/>
                </a:tc>
                <a:extLst>
                  <a:ext uri="{0D108BD9-81ED-4DB2-BD59-A6C34878D82A}">
                    <a16:rowId xmlns:a16="http://schemas.microsoft.com/office/drawing/2014/main" xmlns="" val="1104924834"/>
                  </a:ext>
                </a:extLst>
              </a:tr>
              <a:tr h="370840">
                <a:tc>
                  <a:txBody>
                    <a:bodyPr/>
                    <a:lstStyle/>
                    <a:p>
                      <a:pPr marL="0" marR="0" algn="l">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Claudius:</a:t>
                      </a:r>
                    </a:p>
                    <a:p>
                      <a:pPr marL="0" marR="0" algn="l">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to preserver</a:t>
                      </a:r>
                    </a:p>
                    <a:p>
                      <a:pPr marL="0" marR="0" algn="l">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obstinate condolement is a course of impious stubbornness. Tis unmanly grief.”</a:t>
                      </a:r>
                    </a:p>
                  </a:txBody>
                  <a:tcPr marL="114300" marR="114300" marT="0" marB="0"/>
                </a:tc>
                <a:tc>
                  <a:txBody>
                    <a:bodyPr/>
                    <a:lstStyle/>
                    <a:p>
                      <a:r>
                        <a:rPr lang="en-US" sz="1800" kern="1200" dirty="0">
                          <a:solidFill>
                            <a:schemeClr val="dk1"/>
                          </a:solidFill>
                          <a:effectLst/>
                          <a:latin typeface="+mn-lt"/>
                          <a:ea typeface="+mn-ea"/>
                          <a:cs typeface="+mn-cs"/>
                        </a:rPr>
                        <a:t>Act I, scene ii</a:t>
                      </a:r>
                      <a:endParaRPr lang="en-US" dirty="0"/>
                    </a:p>
                  </a:txBody>
                  <a:tcPr/>
                </a:tc>
                <a:tc>
                  <a:txBody>
                    <a:bodyPr/>
                    <a:lstStyle/>
                    <a:p>
                      <a:r>
                        <a:rPr lang="en-US" sz="1800" kern="1200" dirty="0">
                          <a:solidFill>
                            <a:schemeClr val="dk1"/>
                          </a:solidFill>
                          <a:effectLst/>
                          <a:latin typeface="+mn-lt"/>
                          <a:ea typeface="+mn-ea"/>
                          <a:cs typeface="+mn-cs"/>
                        </a:rPr>
                        <a:t>Gender: Claudius</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uses a gender stereotype to belittle Hamlet by saying that his grief is “unmanly.” This suggests that real men do not have an emotional or familial connection, and this reinforces the idea that showing emotion is only something that women do. Hamlet’s father has only been dead for a month, so it is reasonable for him</a:t>
                      </a:r>
                      <a:r>
                        <a:rPr lang="en-US" sz="1800" kern="1200" baseline="0" dirty="0">
                          <a:solidFill>
                            <a:schemeClr val="dk1"/>
                          </a:solidFill>
                          <a:effectLst/>
                          <a:latin typeface="+mn-lt"/>
                          <a:ea typeface="+mn-ea"/>
                          <a:cs typeface="+mn-cs"/>
                        </a:rPr>
                        <a:t> to still mourn.</a:t>
                      </a:r>
                      <a:endParaRPr lang="en-US" dirty="0"/>
                    </a:p>
                  </a:txBody>
                  <a:tcPr/>
                </a:tc>
                <a:extLst>
                  <a:ext uri="{0D108BD9-81ED-4DB2-BD59-A6C34878D82A}">
                    <a16:rowId xmlns:a16="http://schemas.microsoft.com/office/drawing/2014/main" xmlns="" val="490423523"/>
                  </a:ext>
                </a:extLst>
              </a:tr>
            </a:tbl>
          </a:graphicData>
        </a:graphic>
      </p:graphicFrame>
    </p:spTree>
    <p:extLst>
      <p:ext uri="{BB962C8B-B14F-4D97-AF65-F5344CB8AC3E}">
        <p14:creationId xmlns:p14="http://schemas.microsoft.com/office/powerpoint/2010/main" val="4020971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Characters</a:t>
            </a:r>
          </a:p>
        </p:txBody>
      </p:sp>
      <p:sp>
        <p:nvSpPr>
          <p:cNvPr id="3" name="Content Placeholder 2"/>
          <p:cNvSpPr>
            <a:spLocks noGrp="1"/>
          </p:cNvSpPr>
          <p:nvPr>
            <p:ph idx="1"/>
          </p:nvPr>
        </p:nvSpPr>
        <p:spPr/>
        <p:txBody>
          <a:bodyPr/>
          <a:lstStyle/>
          <a:p>
            <a:r>
              <a:rPr lang="en-US" dirty="0"/>
              <a:t>In your Dialectical Journals, you will be </a:t>
            </a:r>
            <a:r>
              <a:rPr lang="en-US" i="1" dirty="0"/>
              <a:t>emphasizing</a:t>
            </a:r>
            <a:r>
              <a:rPr lang="en-US" dirty="0"/>
              <a:t> both your lens and a particular character as he/she develops and contributes to the story. </a:t>
            </a:r>
          </a:p>
          <a:p>
            <a:r>
              <a:rPr lang="en-US" dirty="0"/>
              <a:t>You are still responsible for general dialogue with the text as it applies to the following:</a:t>
            </a:r>
          </a:p>
        </p:txBody>
      </p:sp>
    </p:spTree>
    <p:extLst>
      <p:ext uri="{BB962C8B-B14F-4D97-AF65-F5344CB8AC3E}">
        <p14:creationId xmlns:p14="http://schemas.microsoft.com/office/powerpoint/2010/main" val="3732372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fontAlgn="base"/>
            <a:r>
              <a:rPr lang="en-US" dirty="0"/>
              <a:t>Conflict</a:t>
            </a:r>
          </a:p>
          <a:p>
            <a:pPr lvl="1" fontAlgn="base"/>
            <a:r>
              <a:rPr lang="en-US" dirty="0"/>
              <a:t>Murder</a:t>
            </a:r>
          </a:p>
          <a:p>
            <a:pPr lvl="1" fontAlgn="base"/>
            <a:r>
              <a:rPr lang="en-US" dirty="0"/>
              <a:t>Betrayal</a:t>
            </a:r>
          </a:p>
          <a:p>
            <a:pPr lvl="1" fontAlgn="base"/>
            <a:r>
              <a:rPr lang="en-US" dirty="0"/>
              <a:t>Insanity</a:t>
            </a:r>
          </a:p>
          <a:p>
            <a:pPr lvl="1" fontAlgn="base"/>
            <a:r>
              <a:rPr lang="en-US" dirty="0"/>
              <a:t>Revenge</a:t>
            </a:r>
          </a:p>
          <a:p>
            <a:pPr fontAlgn="base"/>
            <a:r>
              <a:rPr lang="en-US" dirty="0"/>
              <a:t>Setting</a:t>
            </a:r>
          </a:p>
          <a:p>
            <a:pPr lvl="1" fontAlgn="base"/>
            <a:r>
              <a:rPr lang="en-US" dirty="0"/>
              <a:t>Elsinore (battlements)</a:t>
            </a:r>
          </a:p>
          <a:p>
            <a:pPr lvl="1" fontAlgn="base"/>
            <a:r>
              <a:rPr lang="en-US" dirty="0"/>
              <a:t>Denmark</a:t>
            </a:r>
          </a:p>
          <a:p>
            <a:pPr lvl="1" fontAlgn="base"/>
            <a:r>
              <a:rPr lang="en-US" dirty="0"/>
              <a:t>The mind</a:t>
            </a:r>
          </a:p>
          <a:p>
            <a:endParaRPr lang="en-US" dirty="0"/>
          </a:p>
        </p:txBody>
      </p:sp>
      <p:sp>
        <p:nvSpPr>
          <p:cNvPr id="4" name="Title 3"/>
          <p:cNvSpPr>
            <a:spLocks noGrp="1"/>
          </p:cNvSpPr>
          <p:nvPr>
            <p:ph type="title"/>
          </p:nvPr>
        </p:nvSpPr>
        <p:spPr/>
        <p:txBody>
          <a:bodyPr/>
          <a:lstStyle/>
          <a:p>
            <a:r>
              <a:rPr lang="en-US"/>
              <a:t>Look-Fors</a:t>
            </a:r>
            <a:endParaRPr lang="en-US" dirty="0"/>
          </a:p>
        </p:txBody>
      </p:sp>
      <p:sp>
        <p:nvSpPr>
          <p:cNvPr id="5" name="Content Placeholder 4"/>
          <p:cNvSpPr>
            <a:spLocks noGrp="1"/>
          </p:cNvSpPr>
          <p:nvPr>
            <p:ph sz="quarter" idx="14"/>
          </p:nvPr>
        </p:nvSpPr>
        <p:spPr/>
        <p:txBody>
          <a:bodyPr/>
          <a:lstStyle/>
          <a:p>
            <a:pPr fontAlgn="base"/>
            <a:r>
              <a:rPr lang="en-US" dirty="0"/>
              <a:t>Dramatic irony</a:t>
            </a:r>
          </a:p>
          <a:p>
            <a:pPr fontAlgn="base"/>
            <a:r>
              <a:rPr lang="en-US" dirty="0"/>
              <a:t>Imagery/Symbolism</a:t>
            </a:r>
          </a:p>
          <a:p>
            <a:pPr lvl="1" fontAlgn="base"/>
            <a:r>
              <a:rPr lang="en-US" dirty="0"/>
              <a:t>See following slide for details and clarification</a:t>
            </a:r>
          </a:p>
          <a:p>
            <a:pPr fontAlgn="base"/>
            <a:r>
              <a:rPr lang="en-US" dirty="0"/>
              <a:t>Soliloquy</a:t>
            </a:r>
          </a:p>
          <a:p>
            <a:pPr fontAlgn="base"/>
            <a:r>
              <a:rPr lang="en-US" dirty="0"/>
              <a:t>Monologue</a:t>
            </a:r>
          </a:p>
          <a:p>
            <a:pPr fontAlgn="base"/>
            <a:r>
              <a:rPr lang="en-US" dirty="0"/>
              <a:t>Concurrent plots</a:t>
            </a:r>
          </a:p>
          <a:p>
            <a:endParaRPr lang="en-US" dirty="0"/>
          </a:p>
        </p:txBody>
      </p:sp>
    </p:spTree>
    <p:extLst>
      <p:ext uri="{BB962C8B-B14F-4D97-AF65-F5344CB8AC3E}">
        <p14:creationId xmlns:p14="http://schemas.microsoft.com/office/powerpoint/2010/main" val="285139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normAutofit fontScale="92500" lnSpcReduction="10000"/>
          </a:bodyPr>
          <a:lstStyle/>
          <a:p>
            <a:pPr fontAlgn="base"/>
            <a:r>
              <a:rPr lang="en-US" dirty="0"/>
              <a:t>Sun</a:t>
            </a:r>
          </a:p>
          <a:p>
            <a:pPr lvl="1" fontAlgn="base"/>
            <a:r>
              <a:rPr lang="en-US" dirty="0"/>
              <a:t>Father, ruler, superego, male</a:t>
            </a:r>
          </a:p>
          <a:p>
            <a:pPr fontAlgn="base"/>
            <a:r>
              <a:rPr lang="en-US" dirty="0"/>
              <a:t>Moon</a:t>
            </a:r>
          </a:p>
          <a:p>
            <a:pPr lvl="1" fontAlgn="base"/>
            <a:r>
              <a:rPr lang="en-US" dirty="0"/>
              <a:t>Mother, lover, female, id</a:t>
            </a:r>
          </a:p>
          <a:p>
            <a:pPr fontAlgn="base"/>
            <a:r>
              <a:rPr lang="en-US" dirty="0"/>
              <a:t>Light/Day</a:t>
            </a:r>
          </a:p>
          <a:p>
            <a:pPr lvl="1" fontAlgn="base"/>
            <a:r>
              <a:rPr lang="en-US" dirty="0"/>
              <a:t>Consciousness, truth, knowledge, good, superego</a:t>
            </a:r>
          </a:p>
          <a:p>
            <a:pPr fontAlgn="base"/>
            <a:r>
              <a:rPr lang="en-US" dirty="0"/>
              <a:t>Dark/Night</a:t>
            </a:r>
          </a:p>
          <a:p>
            <a:pPr lvl="1" fontAlgn="base"/>
            <a:r>
              <a:rPr lang="en-US" dirty="0"/>
              <a:t>Unconsciousness, deceit, ignorance, evil, id</a:t>
            </a:r>
          </a:p>
          <a:p>
            <a:endParaRPr lang="en-US" dirty="0"/>
          </a:p>
        </p:txBody>
      </p:sp>
      <p:sp>
        <p:nvSpPr>
          <p:cNvPr id="7" name="Title 6"/>
          <p:cNvSpPr>
            <a:spLocks noGrp="1"/>
          </p:cNvSpPr>
          <p:nvPr>
            <p:ph type="title"/>
          </p:nvPr>
        </p:nvSpPr>
        <p:spPr>
          <a:xfrm>
            <a:off x="1371600" y="1371600"/>
            <a:ext cx="6400800" cy="685800"/>
          </a:xfrm>
        </p:spPr>
        <p:txBody>
          <a:bodyPr>
            <a:normAutofit fontScale="90000"/>
          </a:bodyPr>
          <a:lstStyle/>
          <a:p>
            <a:r>
              <a:rPr lang="en-US" dirty="0"/>
              <a:t>Act I, </a:t>
            </a:r>
            <a:r>
              <a:rPr lang="en-US" dirty="0" err="1"/>
              <a:t>sc</a:t>
            </a:r>
            <a:r>
              <a:rPr lang="en-US" dirty="0"/>
              <a:t> </a:t>
            </a:r>
            <a:r>
              <a:rPr lang="en-US" dirty="0" err="1"/>
              <a:t>i</a:t>
            </a:r>
            <a:r>
              <a:rPr lang="en-US" dirty="0"/>
              <a:t> and ii: Imagery and Symbols</a:t>
            </a:r>
          </a:p>
        </p:txBody>
      </p:sp>
      <p:sp>
        <p:nvSpPr>
          <p:cNvPr id="9" name="Content Placeholder 8"/>
          <p:cNvSpPr>
            <a:spLocks noGrp="1"/>
          </p:cNvSpPr>
          <p:nvPr>
            <p:ph sz="quarter" idx="14"/>
          </p:nvPr>
        </p:nvSpPr>
        <p:spPr/>
        <p:txBody>
          <a:bodyPr>
            <a:normAutofit fontScale="85000" lnSpcReduction="20000"/>
          </a:bodyPr>
          <a:lstStyle/>
          <a:p>
            <a:pPr fontAlgn="base"/>
            <a:r>
              <a:rPr lang="en-US" dirty="0"/>
              <a:t>Time</a:t>
            </a:r>
          </a:p>
          <a:p>
            <a:pPr lvl="1" fontAlgn="base"/>
            <a:r>
              <a:rPr lang="en-US" dirty="0"/>
              <a:t>Order, control, aging, regulation</a:t>
            </a:r>
          </a:p>
          <a:p>
            <a:pPr fontAlgn="base"/>
            <a:r>
              <a:rPr lang="en-US" dirty="0"/>
              <a:t>Color</a:t>
            </a:r>
          </a:p>
          <a:p>
            <a:pPr lvl="1" fontAlgn="base"/>
            <a:r>
              <a:rPr lang="en-US" dirty="0"/>
              <a:t>red=passion and blood, black=death, unconscious</a:t>
            </a:r>
          </a:p>
          <a:p>
            <a:pPr fontAlgn="base"/>
            <a:r>
              <a:rPr lang="en-US" dirty="0"/>
              <a:t>Anatomy</a:t>
            </a:r>
          </a:p>
          <a:p>
            <a:pPr lvl="1" fontAlgn="base"/>
            <a:r>
              <a:rPr lang="en-US" dirty="0"/>
              <a:t>head=logic, control</a:t>
            </a:r>
          </a:p>
          <a:p>
            <a:pPr lvl="1" fontAlgn="base"/>
            <a:r>
              <a:rPr lang="en-US" dirty="0"/>
              <a:t>heart=feeling, passion</a:t>
            </a:r>
          </a:p>
          <a:p>
            <a:pPr lvl="1" fontAlgn="base"/>
            <a:r>
              <a:rPr lang="en-US" dirty="0"/>
              <a:t>eyes= wisdom, truth, knowledge</a:t>
            </a:r>
          </a:p>
          <a:p>
            <a:pPr lvl="1" fontAlgn="base"/>
            <a:r>
              <a:rPr lang="en-US" dirty="0"/>
              <a:t>hands=action, communication</a:t>
            </a:r>
          </a:p>
          <a:p>
            <a:pPr lvl="1" fontAlgn="base"/>
            <a:r>
              <a:rPr lang="en-US" dirty="0"/>
              <a:t>blood=passion, violent death</a:t>
            </a:r>
          </a:p>
          <a:p>
            <a:endParaRPr lang="en-US" dirty="0"/>
          </a:p>
        </p:txBody>
      </p:sp>
    </p:spTree>
    <p:extLst>
      <p:ext uri="{BB962C8B-B14F-4D97-AF65-F5344CB8AC3E}">
        <p14:creationId xmlns:p14="http://schemas.microsoft.com/office/powerpoint/2010/main" val="963235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443</Words>
  <Application>Microsoft Office PowerPoint</Application>
  <PresentationFormat>On-screen Show (4:3)</PresentationFormat>
  <Paragraphs>76</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Couture</vt:lpstr>
      <vt:lpstr>Hamlet</vt:lpstr>
      <vt:lpstr>Essential Questions</vt:lpstr>
      <vt:lpstr>Hamlet</vt:lpstr>
      <vt:lpstr>Agenda</vt:lpstr>
      <vt:lpstr>Critical Lenses</vt:lpstr>
      <vt:lpstr>Journal Sample</vt:lpstr>
      <vt:lpstr>Characters</vt:lpstr>
      <vt:lpstr>Look-Fors</vt:lpstr>
      <vt:lpstr>Act I, sc i and ii: Imagery and Symbols</vt:lpstr>
      <vt:lpstr>A wee Summary</vt:lpstr>
    </vt:vector>
  </TitlesOfParts>
  <Company>Jeffco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Hamlet</dc:title>
  <dc:creator>User</dc:creator>
  <cp:lastModifiedBy>User</cp:lastModifiedBy>
  <cp:revision>1</cp:revision>
  <dcterms:created xsi:type="dcterms:W3CDTF">2016-11-04T18:44:56Z</dcterms:created>
  <dcterms:modified xsi:type="dcterms:W3CDTF">2016-11-04T18:51:31Z</dcterms:modified>
</cp:coreProperties>
</file>