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39" d="100"/>
          <a:sy n="39" d="100"/>
        </p:scale>
        <p:origin x="81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9A7DF51B-DBB4-4DB1-8D42-CF26D25F595C}"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C5D6D-FD87-4FB6-B557-EB72FEBC401B}" type="slidenum">
              <a:rPr lang="en-US" smtClean="0"/>
              <a:t>‹#›</a:t>
            </a:fld>
            <a:endParaRPr lang="en-US"/>
          </a:p>
        </p:txBody>
      </p:sp>
    </p:spTree>
    <p:extLst>
      <p:ext uri="{BB962C8B-B14F-4D97-AF65-F5344CB8AC3E}">
        <p14:creationId xmlns:p14="http://schemas.microsoft.com/office/powerpoint/2010/main" val="3451378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9A7DF51B-DBB4-4DB1-8D42-CF26D25F595C}"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C5D6D-FD87-4FB6-B557-EB72FEBC401B}" type="slidenum">
              <a:rPr lang="en-US" smtClean="0"/>
              <a:t>‹#›</a:t>
            </a:fld>
            <a:endParaRPr lang="en-US"/>
          </a:p>
        </p:txBody>
      </p:sp>
    </p:spTree>
    <p:extLst>
      <p:ext uri="{BB962C8B-B14F-4D97-AF65-F5344CB8AC3E}">
        <p14:creationId xmlns:p14="http://schemas.microsoft.com/office/powerpoint/2010/main" val="4090211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9A7DF51B-DBB4-4DB1-8D42-CF26D25F595C}"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C5D6D-FD87-4FB6-B557-EB72FEBC401B}" type="slidenum">
              <a:rPr lang="en-US" smtClean="0"/>
              <a:t>‹#›</a:t>
            </a:fld>
            <a:endParaRPr lang="en-US"/>
          </a:p>
        </p:txBody>
      </p:sp>
    </p:spTree>
    <p:extLst>
      <p:ext uri="{BB962C8B-B14F-4D97-AF65-F5344CB8AC3E}">
        <p14:creationId xmlns:p14="http://schemas.microsoft.com/office/powerpoint/2010/main" val="263672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859280"/>
            <a:ext cx="85344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12192000" cy="932688"/>
          </a:xfrm>
          <a:prstGeom prst="rect">
            <a:avLst/>
          </a:prstGeom>
        </p:spPr>
      </p:pic>
      <p:sp>
        <p:nvSpPr>
          <p:cNvPr id="3" name="Subtitle 2"/>
          <p:cNvSpPr>
            <a:spLocks noGrp="1"/>
          </p:cNvSpPr>
          <p:nvPr>
            <p:ph type="subTitle" idx="1"/>
          </p:nvPr>
        </p:nvSpPr>
        <p:spPr>
          <a:xfrm>
            <a:off x="1828800" y="3429000"/>
            <a:ext cx="85344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3F2F153D-F130-4901-9812-3C5D312D3614}" type="datetimeFigureOut">
              <a:rPr lang="en-US" smtClean="0"/>
              <a:t>11/9/2016</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114CA3B2-FCD5-463B-BE07-1C703E524AD8}" type="slidenum">
              <a:rPr lang="en-US" smtClean="0"/>
              <a:t>‹#›</a:t>
            </a:fld>
            <a:endParaRPr lang="en-US"/>
          </a:p>
        </p:txBody>
      </p:sp>
    </p:spTree>
    <p:extLst>
      <p:ext uri="{BB962C8B-B14F-4D97-AF65-F5344CB8AC3E}">
        <p14:creationId xmlns:p14="http://schemas.microsoft.com/office/powerpoint/2010/main" val="3775623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828800" y="2438401"/>
            <a:ext cx="85344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F153D-F130-4901-9812-3C5D312D3614}"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CA3B2-FCD5-463B-BE07-1C703E524AD8}"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12192000" cy="932688"/>
          </a:xfrm>
          <a:prstGeom prst="rect">
            <a:avLst/>
          </a:prstGeom>
        </p:spPr>
      </p:pic>
    </p:spTree>
    <p:extLst>
      <p:ext uri="{BB962C8B-B14F-4D97-AF65-F5344CB8AC3E}">
        <p14:creationId xmlns:p14="http://schemas.microsoft.com/office/powerpoint/2010/main" val="4010764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F2F153D-F130-4901-9812-3C5D312D3614}"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CA3B2-FCD5-463B-BE07-1C703E524AD8}"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12192000" cy="932688"/>
          </a:xfrm>
          <a:prstGeom prst="rect">
            <a:avLst/>
          </a:prstGeom>
        </p:spPr>
      </p:pic>
      <p:sp>
        <p:nvSpPr>
          <p:cNvPr id="2" name="Title 1"/>
          <p:cNvSpPr>
            <a:spLocks noGrp="1"/>
          </p:cNvSpPr>
          <p:nvPr>
            <p:ph type="title"/>
          </p:nvPr>
        </p:nvSpPr>
        <p:spPr>
          <a:xfrm>
            <a:off x="1930400" y="3410268"/>
            <a:ext cx="83312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930400" y="1503680"/>
            <a:ext cx="83312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12192000" cy="932688"/>
          </a:xfrm>
          <a:prstGeom prst="rect">
            <a:avLst/>
          </a:prstGeom>
        </p:spPr>
      </p:pic>
    </p:spTree>
    <p:extLst>
      <p:ext uri="{BB962C8B-B14F-4D97-AF65-F5344CB8AC3E}">
        <p14:creationId xmlns:p14="http://schemas.microsoft.com/office/powerpoint/2010/main" val="2549712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828800" y="2438400"/>
            <a:ext cx="41656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3F2F153D-F130-4901-9812-3C5D312D3614}"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CA3B2-FCD5-463B-BE07-1C703E524AD8}" type="slidenum">
              <a:rPr lang="en-US" smtClean="0"/>
              <a:t>‹#›</a:t>
            </a:fld>
            <a:endParaRPr lang="en-US"/>
          </a:p>
        </p:txBody>
      </p:sp>
      <p:sp>
        <p:nvSpPr>
          <p:cNvPr id="12" name="Content Placeholder 11"/>
          <p:cNvSpPr>
            <a:spLocks noGrp="1"/>
          </p:cNvSpPr>
          <p:nvPr>
            <p:ph sz="quarter" idx="14"/>
          </p:nvPr>
        </p:nvSpPr>
        <p:spPr>
          <a:xfrm>
            <a:off x="6197600" y="2438400"/>
            <a:ext cx="41656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12192000" cy="932688"/>
          </a:xfrm>
          <a:prstGeom prst="rect">
            <a:avLst/>
          </a:prstGeom>
        </p:spPr>
      </p:pic>
    </p:spTree>
    <p:extLst>
      <p:ext uri="{BB962C8B-B14F-4D97-AF65-F5344CB8AC3E}">
        <p14:creationId xmlns:p14="http://schemas.microsoft.com/office/powerpoint/2010/main" val="886483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12192000" cy="932688"/>
          </a:xfrm>
          <a:prstGeom prst="rect">
            <a:avLst/>
          </a:prstGeom>
        </p:spPr>
      </p:pic>
      <p:sp>
        <p:nvSpPr>
          <p:cNvPr id="11" name="Content Placeholder 10"/>
          <p:cNvSpPr>
            <a:spLocks noGrp="1"/>
          </p:cNvSpPr>
          <p:nvPr>
            <p:ph sz="quarter" idx="13"/>
          </p:nvPr>
        </p:nvSpPr>
        <p:spPr>
          <a:xfrm>
            <a:off x="1828800" y="2819400"/>
            <a:ext cx="41656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197600" y="2819400"/>
            <a:ext cx="41656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0" y="2362201"/>
            <a:ext cx="4167717"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3368" y="2359152"/>
            <a:ext cx="4169833"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F2F153D-F130-4901-9812-3C5D312D3614}"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CA3B2-FCD5-463B-BE07-1C703E524AD8}" type="slidenum">
              <a:rPr lang="en-US" smtClean="0"/>
              <a:t>‹#›</a:t>
            </a:fld>
            <a:endParaRPr lang="en-US"/>
          </a:p>
        </p:txBody>
      </p:sp>
    </p:spTree>
    <p:extLst>
      <p:ext uri="{BB962C8B-B14F-4D97-AF65-F5344CB8AC3E}">
        <p14:creationId xmlns:p14="http://schemas.microsoft.com/office/powerpoint/2010/main" val="2171217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2F153D-F130-4901-9812-3C5D312D3614}"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CA3B2-FCD5-463B-BE07-1C703E524AD8}"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12192000" cy="932688"/>
          </a:xfrm>
          <a:prstGeom prst="rect">
            <a:avLst/>
          </a:prstGeom>
        </p:spPr>
      </p:pic>
    </p:spTree>
    <p:extLst>
      <p:ext uri="{BB962C8B-B14F-4D97-AF65-F5344CB8AC3E}">
        <p14:creationId xmlns:p14="http://schemas.microsoft.com/office/powerpoint/2010/main" val="842285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F2F153D-F130-4901-9812-3C5D312D3614}"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CA3B2-FCD5-463B-BE07-1C703E524AD8}" type="slidenum">
              <a:rPr lang="en-US" smtClean="0"/>
              <a:t>‹#›</a:t>
            </a:fld>
            <a:endParaRPr lang="en-US"/>
          </a:p>
        </p:txBody>
      </p:sp>
    </p:spTree>
    <p:extLst>
      <p:ext uri="{BB962C8B-B14F-4D97-AF65-F5344CB8AC3E}">
        <p14:creationId xmlns:p14="http://schemas.microsoft.com/office/powerpoint/2010/main" val="2568633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2" y="1676400"/>
            <a:ext cx="37591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6604002" y="2275840"/>
            <a:ext cx="37591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2F153D-F130-4901-9812-3C5D312D3614}"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CA3B2-FCD5-463B-BE07-1C703E524AD8}" type="slidenum">
              <a:rPr lang="en-US" smtClean="0"/>
              <a:t>‹#›</a:t>
            </a:fld>
            <a:endParaRPr lang="en-US"/>
          </a:p>
        </p:txBody>
      </p:sp>
      <p:sp>
        <p:nvSpPr>
          <p:cNvPr id="9" name="Content Placeholder 8"/>
          <p:cNvSpPr>
            <a:spLocks noGrp="1"/>
          </p:cNvSpPr>
          <p:nvPr>
            <p:ph sz="quarter" idx="13"/>
          </p:nvPr>
        </p:nvSpPr>
        <p:spPr>
          <a:xfrm>
            <a:off x="1828800" y="1676400"/>
            <a:ext cx="43688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203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9A7DF51B-DBB4-4DB1-8D42-CF26D25F595C}"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C5D6D-FD87-4FB6-B557-EB72FEBC401B}" type="slidenum">
              <a:rPr lang="en-US" smtClean="0"/>
              <a:t>‹#›</a:t>
            </a:fld>
            <a:endParaRPr lang="en-US"/>
          </a:p>
        </p:txBody>
      </p:sp>
    </p:spTree>
    <p:extLst>
      <p:ext uri="{BB962C8B-B14F-4D97-AF65-F5344CB8AC3E}">
        <p14:creationId xmlns:p14="http://schemas.microsoft.com/office/powerpoint/2010/main" val="4040587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950720" y="1847088"/>
            <a:ext cx="4120896"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604000" y="1676400"/>
            <a:ext cx="37592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2032000" y="1905000"/>
            <a:ext cx="39624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604000" y="2276856"/>
            <a:ext cx="37592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2F153D-F130-4901-9812-3C5D312D3614}"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CA3B2-FCD5-463B-BE07-1C703E524AD8}" type="slidenum">
              <a:rPr lang="en-US" smtClean="0"/>
              <a:t>‹#›</a:t>
            </a:fld>
            <a:endParaRPr lang="en-US"/>
          </a:p>
        </p:txBody>
      </p:sp>
    </p:spTree>
    <p:extLst>
      <p:ext uri="{BB962C8B-B14F-4D97-AF65-F5344CB8AC3E}">
        <p14:creationId xmlns:p14="http://schemas.microsoft.com/office/powerpoint/2010/main" val="2312425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2F153D-F130-4901-9812-3C5D312D3614}"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CA3B2-FCD5-463B-BE07-1C703E524AD8}" type="slidenum">
              <a:rPr lang="en-US" smtClean="0"/>
              <a:t>‹#›</a:t>
            </a:fld>
            <a:endParaRPr lang="en-US"/>
          </a:p>
        </p:txBody>
      </p:sp>
    </p:spTree>
    <p:extLst>
      <p:ext uri="{BB962C8B-B14F-4D97-AF65-F5344CB8AC3E}">
        <p14:creationId xmlns:p14="http://schemas.microsoft.com/office/powerpoint/2010/main" val="2956850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09041"/>
            <a:ext cx="17272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27200" y="1219200"/>
            <a:ext cx="69088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F153D-F130-4901-9812-3C5D312D3614}"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CA3B2-FCD5-463B-BE07-1C703E524AD8}" type="slidenum">
              <a:rPr lang="en-US" smtClean="0"/>
              <a:t>‹#›</a:t>
            </a:fld>
            <a:endParaRPr lang="en-US"/>
          </a:p>
        </p:txBody>
      </p:sp>
    </p:spTree>
    <p:extLst>
      <p:ext uri="{BB962C8B-B14F-4D97-AF65-F5344CB8AC3E}">
        <p14:creationId xmlns:p14="http://schemas.microsoft.com/office/powerpoint/2010/main" val="90139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7DF51B-DBB4-4DB1-8D42-CF26D25F595C}"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C5D6D-FD87-4FB6-B557-EB72FEBC401B}" type="slidenum">
              <a:rPr lang="en-US" smtClean="0"/>
              <a:t>‹#›</a:t>
            </a:fld>
            <a:endParaRPr lang="en-US"/>
          </a:p>
        </p:txBody>
      </p:sp>
    </p:spTree>
    <p:extLst>
      <p:ext uri="{BB962C8B-B14F-4D97-AF65-F5344CB8AC3E}">
        <p14:creationId xmlns:p14="http://schemas.microsoft.com/office/powerpoint/2010/main" val="246132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9A7DF51B-DBB4-4DB1-8D42-CF26D25F595C}"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C5D6D-FD87-4FB6-B557-EB72FEBC401B}" type="slidenum">
              <a:rPr lang="en-US" smtClean="0"/>
              <a:t>‹#›</a:t>
            </a:fld>
            <a:endParaRPr lang="en-US"/>
          </a:p>
        </p:txBody>
      </p:sp>
    </p:spTree>
    <p:extLst>
      <p:ext uri="{BB962C8B-B14F-4D97-AF65-F5344CB8AC3E}">
        <p14:creationId xmlns:p14="http://schemas.microsoft.com/office/powerpoint/2010/main" val="2985983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9A7DF51B-DBB4-4DB1-8D42-CF26D25F595C}"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C5D6D-FD87-4FB6-B557-EB72FEBC401B}" type="slidenum">
              <a:rPr lang="en-US" smtClean="0"/>
              <a:t>‹#›</a:t>
            </a:fld>
            <a:endParaRPr lang="en-US"/>
          </a:p>
        </p:txBody>
      </p:sp>
    </p:spTree>
    <p:extLst>
      <p:ext uri="{BB962C8B-B14F-4D97-AF65-F5344CB8AC3E}">
        <p14:creationId xmlns:p14="http://schemas.microsoft.com/office/powerpoint/2010/main" val="6557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9A7DF51B-DBB4-4DB1-8D42-CF26D25F595C}"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C5D6D-FD87-4FB6-B557-EB72FEBC401B}" type="slidenum">
              <a:rPr lang="en-US" smtClean="0"/>
              <a:t>‹#›</a:t>
            </a:fld>
            <a:endParaRPr lang="en-US"/>
          </a:p>
        </p:txBody>
      </p:sp>
    </p:spTree>
    <p:extLst>
      <p:ext uri="{BB962C8B-B14F-4D97-AF65-F5344CB8AC3E}">
        <p14:creationId xmlns:p14="http://schemas.microsoft.com/office/powerpoint/2010/main" val="6968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DF51B-DBB4-4DB1-8D42-CF26D25F595C}"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C5D6D-FD87-4FB6-B557-EB72FEBC401B}" type="slidenum">
              <a:rPr lang="en-US" smtClean="0"/>
              <a:t>‹#›</a:t>
            </a:fld>
            <a:endParaRPr lang="en-US"/>
          </a:p>
        </p:txBody>
      </p:sp>
    </p:spTree>
    <p:extLst>
      <p:ext uri="{BB962C8B-B14F-4D97-AF65-F5344CB8AC3E}">
        <p14:creationId xmlns:p14="http://schemas.microsoft.com/office/powerpoint/2010/main" val="395318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7DF51B-DBB4-4DB1-8D42-CF26D25F595C}"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C5D6D-FD87-4FB6-B557-EB72FEBC401B}" type="slidenum">
              <a:rPr lang="en-US" smtClean="0"/>
              <a:t>‹#›</a:t>
            </a:fld>
            <a:endParaRPr lang="en-US"/>
          </a:p>
        </p:txBody>
      </p:sp>
    </p:spTree>
    <p:extLst>
      <p:ext uri="{BB962C8B-B14F-4D97-AF65-F5344CB8AC3E}">
        <p14:creationId xmlns:p14="http://schemas.microsoft.com/office/powerpoint/2010/main" val="259602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7DF51B-DBB4-4DB1-8D42-CF26D25F595C}"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C5D6D-FD87-4FB6-B557-EB72FEBC401B}" type="slidenum">
              <a:rPr lang="en-US" smtClean="0"/>
              <a:t>‹#›</a:t>
            </a:fld>
            <a:endParaRPr lang="en-US"/>
          </a:p>
        </p:txBody>
      </p:sp>
    </p:spTree>
    <p:extLst>
      <p:ext uri="{BB962C8B-B14F-4D97-AF65-F5344CB8AC3E}">
        <p14:creationId xmlns:p14="http://schemas.microsoft.com/office/powerpoint/2010/main" val="3182990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DF51B-DBB4-4DB1-8D42-CF26D25F595C}" type="datetimeFigureOut">
              <a:rPr lang="en-US" smtClean="0"/>
              <a:t>11/9/2016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C5D6D-FD87-4FB6-B557-EB72FEBC401B}" type="slidenum">
              <a:rPr lang="en-US" smtClean="0"/>
              <a:t>‹#›</a:t>
            </a:fld>
            <a:endParaRPr lang="en-US"/>
          </a:p>
        </p:txBody>
      </p:sp>
    </p:spTree>
    <p:extLst>
      <p:ext uri="{BB962C8B-B14F-4D97-AF65-F5344CB8AC3E}">
        <p14:creationId xmlns:p14="http://schemas.microsoft.com/office/powerpoint/2010/main" val="357482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12192000" cy="6858000"/>
          </a:xfrm>
          <a:prstGeom prst="rect">
            <a:avLst/>
          </a:prstGeom>
        </p:spPr>
      </p:pic>
      <p:sp>
        <p:nvSpPr>
          <p:cNvPr id="2" name="Title Placeholder 1"/>
          <p:cNvSpPr>
            <a:spLocks noGrp="1"/>
          </p:cNvSpPr>
          <p:nvPr>
            <p:ph type="title"/>
          </p:nvPr>
        </p:nvSpPr>
        <p:spPr>
          <a:xfrm>
            <a:off x="1828800" y="1295400"/>
            <a:ext cx="85344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828800" y="2057401"/>
            <a:ext cx="85344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406400" y="6356351"/>
            <a:ext cx="28448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F2F153D-F130-4901-9812-3C5D312D3614}" type="datetimeFigureOut">
              <a:rPr lang="en-US" smtClean="0"/>
              <a:t>11/9/2016</a:t>
            </a:fld>
            <a:endParaRPr lang="en-US"/>
          </a:p>
        </p:txBody>
      </p:sp>
      <p:sp>
        <p:nvSpPr>
          <p:cNvPr id="5" name="Footer Placeholder 4"/>
          <p:cNvSpPr>
            <a:spLocks noGrp="1"/>
          </p:cNvSpPr>
          <p:nvPr>
            <p:ph type="ftr" sz="quarter" idx="3"/>
          </p:nvPr>
        </p:nvSpPr>
        <p:spPr bwMode="white">
          <a:xfrm>
            <a:off x="3962400" y="6356351"/>
            <a:ext cx="42672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8900160" y="6364225"/>
            <a:ext cx="28448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14CA3B2-FCD5-463B-BE07-1C703E524AD8}" type="slidenum">
              <a:rPr lang="en-US" smtClean="0"/>
              <a:t>‹#›</a:t>
            </a:fld>
            <a:endParaRPr lang="en-US"/>
          </a:p>
        </p:txBody>
      </p:sp>
    </p:spTree>
    <p:extLst>
      <p:ext uri="{BB962C8B-B14F-4D97-AF65-F5344CB8AC3E}">
        <p14:creationId xmlns:p14="http://schemas.microsoft.com/office/powerpoint/2010/main" val="1967921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video" Target="https://www.youtube.com/embed/A98tf9krih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shakespeareinamericancommunities.org/" TargetMode="External"/><Relationship Id="rId2" Type="http://schemas.openxmlformats.org/officeDocument/2006/relationships/hyperlink" Target="http://www.bardweb.net/" TargetMode="External"/><Relationship Id="rId1" Type="http://schemas.openxmlformats.org/officeDocument/2006/relationships/slideLayout" Target="../slideLayouts/slideLayout13.xml"/><Relationship Id="rId6" Type="http://schemas.openxmlformats.org/officeDocument/2006/relationships/hyperlink" Target="http://www.elizabethan-era.org.uk/" TargetMode="External"/><Relationship Id="rId5" Type="http://schemas.openxmlformats.org/officeDocument/2006/relationships/hyperlink" Target="http://www.shakespeare-online.com/" TargetMode="External"/><Relationship Id="rId4" Type="http://schemas.openxmlformats.org/officeDocument/2006/relationships/hyperlink" Target="http://elizabethan.org/compendiu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18794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wee Summary</a:t>
            </a:r>
          </a:p>
        </p:txBody>
      </p:sp>
      <p:pic>
        <p:nvPicPr>
          <p:cNvPr id="6" name="A98tf9krihg"/>
          <p:cNvPicPr>
            <a:picLocks noGrp="1" noRot="1" noChangeAspect="1"/>
          </p:cNvPicPr>
          <p:nvPr>
            <p:ph idx="1"/>
            <a:videoFile r:link="rId1"/>
          </p:nvPr>
        </p:nvPicPr>
        <p:blipFill>
          <a:blip r:embed="rId3"/>
          <a:stretch>
            <a:fillRect/>
          </a:stretch>
        </p:blipFill>
        <p:spPr>
          <a:xfrm>
            <a:off x="3581400" y="2590801"/>
            <a:ext cx="4953000" cy="2786063"/>
          </a:xfrm>
          <a:prstGeom prst="rect">
            <a:avLst/>
          </a:prstGeom>
        </p:spPr>
      </p:pic>
    </p:spTree>
    <p:extLst>
      <p:ext uri="{BB962C8B-B14F-4D97-AF65-F5344CB8AC3E}">
        <p14:creationId xmlns:p14="http://schemas.microsoft.com/office/powerpoint/2010/main" val="164513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Thoughts</a:t>
            </a:r>
          </a:p>
        </p:txBody>
      </p:sp>
      <p:sp>
        <p:nvSpPr>
          <p:cNvPr id="3" name="Content Placeholder 2"/>
          <p:cNvSpPr>
            <a:spLocks noGrp="1"/>
          </p:cNvSpPr>
          <p:nvPr>
            <p:ph idx="1"/>
          </p:nvPr>
        </p:nvSpPr>
        <p:spPr/>
        <p:txBody>
          <a:bodyPr>
            <a:normAutofit/>
          </a:bodyPr>
          <a:lstStyle/>
          <a:p>
            <a:pPr indent="0">
              <a:buNone/>
            </a:pPr>
            <a:endParaRPr lang="en-US" sz="2800" i="1" dirty="0"/>
          </a:p>
          <a:p>
            <a:pPr indent="0">
              <a:buNone/>
            </a:pPr>
            <a:r>
              <a:rPr lang="en-US" sz="2800" i="1" dirty="0"/>
              <a:t>Every job is a self-portrait of the person who did it. Autograph your work with excellence.</a:t>
            </a:r>
          </a:p>
        </p:txBody>
      </p:sp>
    </p:spTree>
    <p:extLst>
      <p:ext uri="{BB962C8B-B14F-4D97-AF65-F5344CB8AC3E}">
        <p14:creationId xmlns:p14="http://schemas.microsoft.com/office/powerpoint/2010/main" val="3142881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371600"/>
            <a:ext cx="6400800" cy="685800"/>
          </a:xfrm>
        </p:spPr>
        <p:txBody>
          <a:bodyPr>
            <a:normAutofit fontScale="90000"/>
          </a:bodyPr>
          <a:lstStyle/>
          <a:p>
            <a:r>
              <a:rPr lang="en-US" dirty="0"/>
              <a:t>Do you know what day it is?</a:t>
            </a:r>
          </a:p>
        </p:txBody>
      </p:sp>
      <p:sp>
        <p:nvSpPr>
          <p:cNvPr id="3" name="Content Placeholder 2"/>
          <p:cNvSpPr>
            <a:spLocks noGrp="1"/>
          </p:cNvSpPr>
          <p:nvPr>
            <p:ph idx="1"/>
          </p:nvPr>
        </p:nvSpPr>
        <p:spPr>
          <a:xfrm>
            <a:off x="2895600" y="2438401"/>
            <a:ext cx="6400800" cy="914400"/>
          </a:xfrm>
        </p:spPr>
        <p:txBody>
          <a:bodyPr>
            <a:noAutofit/>
          </a:bodyPr>
          <a:lstStyle/>
          <a:p>
            <a:r>
              <a:rPr lang="en-US" sz="2400" dirty="0"/>
              <a:t>That’s right…</a:t>
            </a:r>
          </a:p>
          <a:p>
            <a:pPr lvl="1"/>
            <a:r>
              <a:rPr lang="en-US" sz="2000" dirty="0"/>
              <a:t>Its: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590800"/>
            <a:ext cx="4419600" cy="2355647"/>
          </a:xfrm>
          <a:prstGeom prst="rect">
            <a:avLst/>
          </a:prstGeom>
        </p:spPr>
      </p:pic>
      <p:sp>
        <p:nvSpPr>
          <p:cNvPr id="5" name="TextBox 4"/>
          <p:cNvSpPr txBox="1"/>
          <p:nvPr/>
        </p:nvSpPr>
        <p:spPr>
          <a:xfrm>
            <a:off x="4876800" y="5021918"/>
            <a:ext cx="5181600" cy="369332"/>
          </a:xfrm>
          <a:prstGeom prst="rect">
            <a:avLst/>
          </a:prstGeom>
          <a:noFill/>
        </p:spPr>
        <p:txBody>
          <a:bodyPr wrap="square" rtlCol="0">
            <a:spAutoFit/>
          </a:bodyPr>
          <a:lstStyle/>
          <a:p>
            <a:r>
              <a:rPr lang="en-US" kern="0" dirty="0">
                <a:solidFill>
                  <a:sysClr val="windowText" lastClr="000000"/>
                </a:solidFill>
              </a:rPr>
              <a:t>I’m President Business, and I approve this message.</a:t>
            </a:r>
          </a:p>
        </p:txBody>
      </p:sp>
    </p:spTree>
    <p:extLst>
      <p:ext uri="{BB962C8B-B14F-4D97-AF65-F5344CB8AC3E}">
        <p14:creationId xmlns:p14="http://schemas.microsoft.com/office/powerpoint/2010/main" val="35001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Research and gather information for contextual lens application to </a:t>
            </a:r>
            <a:r>
              <a:rPr lang="en-US" i="1" dirty="0"/>
              <a:t>Hamlet</a:t>
            </a:r>
          </a:p>
          <a:p>
            <a:r>
              <a:rPr lang="en-US" dirty="0"/>
              <a:t>Use a dialectical journal technique to engage in the text to identify themes, characterization, and interpretations.</a:t>
            </a:r>
          </a:p>
          <a:p>
            <a:r>
              <a:rPr lang="en-US" dirty="0"/>
              <a:t>Apply critical lenses to </a:t>
            </a:r>
            <a:r>
              <a:rPr lang="en-US" i="1" dirty="0"/>
              <a:t>Hamlet</a:t>
            </a:r>
            <a:r>
              <a:rPr lang="en-US" dirty="0"/>
              <a:t> to explore meanings within and beyond the text</a:t>
            </a:r>
          </a:p>
        </p:txBody>
      </p:sp>
    </p:spTree>
    <p:extLst>
      <p:ext uri="{BB962C8B-B14F-4D97-AF65-F5344CB8AC3E}">
        <p14:creationId xmlns:p14="http://schemas.microsoft.com/office/powerpoint/2010/main" val="44180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a:t>Warm-up!</a:t>
            </a:r>
          </a:p>
          <a:p>
            <a:pPr lvl="1"/>
            <a:r>
              <a:rPr lang="en-US" dirty="0"/>
              <a:t>Shakespeare’s context (10 min)</a:t>
            </a:r>
          </a:p>
          <a:p>
            <a:r>
              <a:rPr lang="en-US" dirty="0"/>
              <a:t>Research Workshop (30 min)</a:t>
            </a:r>
          </a:p>
          <a:p>
            <a:r>
              <a:rPr lang="en-US" dirty="0"/>
              <a:t>Begin Act 1 of </a:t>
            </a:r>
            <a:r>
              <a:rPr lang="en-US" i="1" dirty="0"/>
              <a:t>Hamlet </a:t>
            </a:r>
            <a:r>
              <a:rPr lang="en-US" dirty="0"/>
              <a:t>(50 min)</a:t>
            </a:r>
          </a:p>
          <a:p>
            <a:pPr lvl="1"/>
            <a:r>
              <a:rPr lang="en-US" dirty="0"/>
              <a:t>Recap Look-</a:t>
            </a:r>
            <a:r>
              <a:rPr lang="en-US" dirty="0" err="1"/>
              <a:t>fors</a:t>
            </a:r>
            <a:endParaRPr lang="en-US" dirty="0"/>
          </a:p>
          <a:p>
            <a:pPr lvl="1"/>
            <a:r>
              <a:rPr lang="en-US" dirty="0"/>
              <a:t>Dialectical Journals</a:t>
            </a:r>
          </a:p>
          <a:p>
            <a:pPr lvl="1"/>
            <a:r>
              <a:rPr lang="en-US" dirty="0"/>
              <a:t>Setting the scene</a:t>
            </a:r>
          </a:p>
        </p:txBody>
      </p:sp>
      <p:pic>
        <p:nvPicPr>
          <p:cNvPr id="1026" name="Picture 2" descr="https://pbs.twimg.com/profile_images/65929093/hamlet-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286000"/>
            <a:ext cx="2324100" cy="3122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589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 your notes:</a:t>
            </a:r>
          </a:p>
        </p:txBody>
      </p:sp>
      <p:sp>
        <p:nvSpPr>
          <p:cNvPr id="2" name="Content Placeholder 1"/>
          <p:cNvSpPr>
            <a:spLocks noGrp="1"/>
          </p:cNvSpPr>
          <p:nvPr>
            <p:ph idx="1"/>
          </p:nvPr>
        </p:nvSpPr>
        <p:spPr/>
        <p:txBody>
          <a:bodyPr/>
          <a:lstStyle/>
          <a:p>
            <a:r>
              <a:rPr lang="en-US" dirty="0"/>
              <a:t>Discuss what you know about Shakespeare, his life, accomplishments, style, etc.</a:t>
            </a:r>
          </a:p>
          <a:p>
            <a:r>
              <a:rPr lang="en-US" dirty="0"/>
              <a:t>Discuss what you know about Elizabethan Theater and culture. Consider training, stagecraft, political context, etc.</a:t>
            </a:r>
          </a:p>
        </p:txBody>
      </p:sp>
    </p:spTree>
    <p:extLst>
      <p:ext uri="{BB962C8B-B14F-4D97-AF65-F5344CB8AC3E}">
        <p14:creationId xmlns:p14="http://schemas.microsoft.com/office/powerpoint/2010/main" val="824266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Lens Research</a:t>
            </a:r>
          </a:p>
        </p:txBody>
      </p:sp>
      <p:sp>
        <p:nvSpPr>
          <p:cNvPr id="3" name="Content Placeholder 2"/>
          <p:cNvSpPr>
            <a:spLocks noGrp="1"/>
          </p:cNvSpPr>
          <p:nvPr>
            <p:ph idx="1"/>
          </p:nvPr>
        </p:nvSpPr>
        <p:spPr/>
        <p:txBody>
          <a:bodyPr>
            <a:normAutofit fontScale="92500" lnSpcReduction="20000"/>
          </a:bodyPr>
          <a:lstStyle/>
          <a:p>
            <a:pPr indent="0">
              <a:buNone/>
            </a:pPr>
            <a:r>
              <a:rPr lang="en-US" dirty="0"/>
              <a:t>On the same notes:</a:t>
            </a:r>
          </a:p>
          <a:p>
            <a:r>
              <a:rPr lang="en-US" dirty="0"/>
              <a:t>Take the next 30 minutes or so to gather what information you can to help you interpret your lens.</a:t>
            </a:r>
          </a:p>
          <a:p>
            <a:pPr lvl="1"/>
            <a:r>
              <a:rPr lang="en-US" dirty="0"/>
              <a:t>Gender – Gender Roles in Elizabethan England</a:t>
            </a:r>
          </a:p>
          <a:p>
            <a:pPr lvl="1"/>
            <a:r>
              <a:rPr lang="en-US" dirty="0"/>
              <a:t>Marxist – Economics/Politics of Shakespeare’s time</a:t>
            </a:r>
          </a:p>
          <a:p>
            <a:pPr lvl="1"/>
            <a:r>
              <a:rPr lang="en-US" dirty="0"/>
              <a:t>Moral – Elizabethan Values, religion, etc.</a:t>
            </a:r>
          </a:p>
          <a:p>
            <a:pPr lvl="1"/>
            <a:r>
              <a:rPr lang="en-US" dirty="0"/>
              <a:t>Psychoanalytic – Further research into the lens itself</a:t>
            </a:r>
          </a:p>
          <a:p>
            <a:pPr lvl="1"/>
            <a:r>
              <a:rPr lang="en-US" dirty="0"/>
              <a:t>Historical (Theater, Education, Customs, Events, Language, Etc.)</a:t>
            </a:r>
          </a:p>
          <a:p>
            <a:r>
              <a:rPr lang="en-US" dirty="0"/>
              <a:t>You may work in small groups, but please be sure to gather your own notes for applying your critical lens.</a:t>
            </a:r>
          </a:p>
          <a:p>
            <a:pPr marL="514350" lvl="1" indent="0">
              <a:buNone/>
            </a:pPr>
            <a:endParaRPr lang="en-US" dirty="0"/>
          </a:p>
        </p:txBody>
      </p:sp>
    </p:spTree>
    <p:extLst>
      <p:ext uri="{BB962C8B-B14F-4D97-AF65-F5344CB8AC3E}">
        <p14:creationId xmlns:p14="http://schemas.microsoft.com/office/powerpoint/2010/main" val="3202727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info</a:t>
            </a:r>
          </a:p>
        </p:txBody>
      </p:sp>
      <p:sp>
        <p:nvSpPr>
          <p:cNvPr id="3" name="Content Placeholder 2"/>
          <p:cNvSpPr>
            <a:spLocks noGrp="1"/>
          </p:cNvSpPr>
          <p:nvPr>
            <p:ph idx="1"/>
          </p:nvPr>
        </p:nvSpPr>
        <p:spPr/>
        <p:txBody>
          <a:bodyPr/>
          <a:lstStyle/>
          <a:p>
            <a:r>
              <a:rPr lang="en-US" dirty="0">
                <a:hlinkClick r:id="rId2"/>
              </a:rPr>
              <a:t>http://www.bardweb.net/</a:t>
            </a:r>
            <a:endParaRPr lang="en-US" dirty="0"/>
          </a:p>
          <a:p>
            <a:r>
              <a:rPr lang="en-US" dirty="0">
                <a:hlinkClick r:id="rId3"/>
              </a:rPr>
              <a:t>http://www.shakespeareinamericancommunities.org/</a:t>
            </a:r>
            <a:endParaRPr lang="en-US" dirty="0"/>
          </a:p>
          <a:p>
            <a:r>
              <a:rPr lang="en-US" b="1" dirty="0">
                <a:hlinkClick r:id="rId4"/>
              </a:rPr>
              <a:t>http://elizabethan.org/compendium/</a:t>
            </a:r>
            <a:endParaRPr lang="en-US" b="1" dirty="0"/>
          </a:p>
          <a:p>
            <a:r>
              <a:rPr lang="en-US" b="1" dirty="0">
                <a:hlinkClick r:id="rId5"/>
              </a:rPr>
              <a:t>http://www.shakespeare-online.com/</a:t>
            </a:r>
            <a:endParaRPr lang="en-US" b="1" dirty="0"/>
          </a:p>
          <a:p>
            <a:r>
              <a:rPr lang="en-US" b="1" dirty="0">
                <a:hlinkClick r:id="rId6"/>
              </a:rPr>
              <a:t>http://www.elizabethan-era.org.uk/</a:t>
            </a:r>
            <a:endParaRPr lang="en-US" b="1" dirty="0"/>
          </a:p>
          <a:p>
            <a:endParaRPr lang="en-US" b="1" dirty="0"/>
          </a:p>
          <a:p>
            <a:endParaRPr lang="en-US" b="1" dirty="0"/>
          </a:p>
        </p:txBody>
      </p:sp>
    </p:spTree>
    <p:extLst>
      <p:ext uri="{BB962C8B-B14F-4D97-AF65-F5344CB8AC3E}">
        <p14:creationId xmlns:p14="http://schemas.microsoft.com/office/powerpoint/2010/main" val="646389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 Act 1</a:t>
            </a:r>
          </a:p>
        </p:txBody>
      </p:sp>
      <p:sp>
        <p:nvSpPr>
          <p:cNvPr id="3" name="Content Placeholder 2"/>
          <p:cNvSpPr>
            <a:spLocks noGrp="1"/>
          </p:cNvSpPr>
          <p:nvPr>
            <p:ph idx="1"/>
          </p:nvPr>
        </p:nvSpPr>
        <p:spPr/>
        <p:txBody>
          <a:bodyPr/>
          <a:lstStyle/>
          <a:p>
            <a:r>
              <a:rPr lang="en-US" dirty="0"/>
              <a:t>What we’re looking for:</a:t>
            </a:r>
          </a:p>
          <a:p>
            <a:pPr lvl="1"/>
            <a:r>
              <a:rPr lang="en-US" dirty="0"/>
              <a:t>Context/mood/Exposition</a:t>
            </a:r>
          </a:p>
          <a:p>
            <a:pPr lvl="1"/>
            <a:r>
              <a:rPr lang="en-US" dirty="0"/>
              <a:t>Themes (Revenge, Surveillance, Indecisions, Choice, etc.)</a:t>
            </a:r>
          </a:p>
          <a:p>
            <a:pPr lvl="1"/>
            <a:r>
              <a:rPr lang="en-US" dirty="0"/>
              <a:t>Key passages (why?)</a:t>
            </a:r>
          </a:p>
          <a:p>
            <a:pPr lvl="2"/>
            <a:r>
              <a:rPr lang="en-US" dirty="0"/>
              <a:t>Plot/character development</a:t>
            </a:r>
          </a:p>
          <a:p>
            <a:pPr lvl="1"/>
            <a:r>
              <a:rPr lang="en-US" dirty="0"/>
              <a:t>Language play, puns, etc.</a:t>
            </a:r>
          </a:p>
          <a:p>
            <a:pPr lvl="1"/>
            <a:r>
              <a:rPr lang="en-US" dirty="0"/>
              <a:t>Symbolism, Dramatic Irony, Conflict, Setting</a:t>
            </a:r>
          </a:p>
          <a:p>
            <a:pPr lvl="1"/>
            <a:r>
              <a:rPr lang="en-US" dirty="0"/>
              <a:t>Questions</a:t>
            </a:r>
          </a:p>
          <a:p>
            <a:pPr lvl="1"/>
            <a:r>
              <a:rPr lang="en-US" dirty="0"/>
              <a:t>Lens application</a:t>
            </a:r>
          </a:p>
        </p:txBody>
      </p:sp>
    </p:spTree>
    <p:extLst>
      <p:ext uri="{BB962C8B-B14F-4D97-AF65-F5344CB8AC3E}">
        <p14:creationId xmlns:p14="http://schemas.microsoft.com/office/powerpoint/2010/main" val="264230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990600"/>
            <a:ext cx="6400800" cy="1295400"/>
          </a:xfrm>
        </p:spPr>
        <p:txBody>
          <a:bodyPr>
            <a:normAutofit/>
          </a:bodyPr>
          <a:lstStyle/>
          <a:p>
            <a:r>
              <a:rPr lang="en-US" sz="6000" i="1" dirty="0"/>
              <a:t>Hamlet</a:t>
            </a:r>
          </a:p>
        </p:txBody>
      </p:sp>
      <p:pic>
        <p:nvPicPr>
          <p:cNvPr id="2050" name="Picture 2" descr="http://ia.media-imdb.com/images/M/MV5BMjE1MTE4NjQ3Nl5BMl5BanBnXkFtZTcwMzU5NjUyMQ@@._V1_SY317_CR2,0,214,317_AL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62201"/>
            <a:ext cx="203835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ics.filmaffinity.com/Hamlet-945671032-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1" y="2424112"/>
            <a:ext cx="191833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telegraph.co.uk/multimedia/archive/03002/Hamlet_3002425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1" y="2743200"/>
            <a:ext cx="2653323" cy="165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68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Questions</a:t>
            </a:r>
          </a:p>
        </p:txBody>
      </p:sp>
      <p:sp>
        <p:nvSpPr>
          <p:cNvPr id="3" name="Content Placeholder 2"/>
          <p:cNvSpPr>
            <a:spLocks noGrp="1"/>
          </p:cNvSpPr>
          <p:nvPr>
            <p:ph idx="1"/>
          </p:nvPr>
        </p:nvSpPr>
        <p:spPr/>
        <p:txBody>
          <a:bodyPr>
            <a:normAutofit fontScale="92500"/>
          </a:bodyPr>
          <a:lstStyle/>
          <a:p>
            <a:pPr fontAlgn="base"/>
            <a:r>
              <a:rPr lang="en-US" dirty="0"/>
              <a:t>How do I evaluate ideas within and across texts?</a:t>
            </a:r>
          </a:p>
          <a:p>
            <a:pPr fontAlgn="base"/>
            <a:r>
              <a:rPr lang="en-US" dirty="0"/>
              <a:t>How do I establish and use acceptable, meaningful criteria for selecting, evaluating, and citing texts and their evidence?</a:t>
            </a:r>
          </a:p>
          <a:p>
            <a:pPr fontAlgn="base"/>
            <a:r>
              <a:rPr lang="en-US" dirty="0"/>
              <a:t>How do I know when I understand a critical lens or literary perspective?  What do I do to comprehend? How do I know when I am confused?  What might I do to clarify my confusion?</a:t>
            </a:r>
          </a:p>
          <a:p>
            <a:pPr fontAlgn="base"/>
            <a:r>
              <a:rPr lang="en-US" dirty="0"/>
              <a:t>How do my own biases and beliefs influence how I make sense of texts in different ways?</a:t>
            </a:r>
          </a:p>
          <a:p>
            <a:pPr fontAlgn="base"/>
            <a:r>
              <a:rPr lang="en-US" dirty="0"/>
              <a:t>Why and how does reading change my thinking?</a:t>
            </a:r>
          </a:p>
          <a:p>
            <a:pPr indent="0">
              <a:buNone/>
            </a:pPr>
            <a:endParaRPr lang="en-US" dirty="0"/>
          </a:p>
        </p:txBody>
      </p:sp>
    </p:spTree>
    <p:extLst>
      <p:ext uri="{BB962C8B-B14F-4D97-AF65-F5344CB8AC3E}">
        <p14:creationId xmlns:p14="http://schemas.microsoft.com/office/powerpoint/2010/main" val="99509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lnSpcReduction="10000"/>
          </a:bodyPr>
          <a:lstStyle/>
          <a:p>
            <a:r>
              <a:rPr lang="en-US" dirty="0"/>
              <a:t>Present </a:t>
            </a:r>
            <a:r>
              <a:rPr lang="en-US" i="1" dirty="0"/>
              <a:t>Hamlet </a:t>
            </a:r>
            <a:r>
              <a:rPr lang="en-US" dirty="0"/>
              <a:t>Unit</a:t>
            </a:r>
          </a:p>
          <a:p>
            <a:pPr lvl="1"/>
            <a:r>
              <a:rPr lang="en-US" dirty="0"/>
              <a:t>Critical lenses</a:t>
            </a:r>
          </a:p>
          <a:p>
            <a:pPr lvl="1"/>
            <a:r>
              <a:rPr lang="en-US" dirty="0"/>
              <a:t>Dialectical Journals</a:t>
            </a:r>
          </a:p>
          <a:p>
            <a:pPr lvl="1"/>
            <a:r>
              <a:rPr lang="en-US" dirty="0"/>
              <a:t>Socratic Seminar</a:t>
            </a:r>
          </a:p>
          <a:p>
            <a:r>
              <a:rPr lang="en-US" dirty="0"/>
              <a:t>Reading:</a:t>
            </a:r>
          </a:p>
          <a:p>
            <a:pPr lvl="1"/>
            <a:r>
              <a:rPr lang="en-US" dirty="0"/>
              <a:t>Participation grade (speaking &amp; listening)</a:t>
            </a:r>
          </a:p>
          <a:p>
            <a:pPr lvl="1"/>
            <a:r>
              <a:rPr lang="en-US" dirty="0"/>
              <a:t>≥ 3 times substantial parts (up to 15 pts)</a:t>
            </a:r>
          </a:p>
          <a:p>
            <a:pPr lvl="1"/>
            <a:r>
              <a:rPr lang="en-US" dirty="0"/>
              <a:t>Volunteer basis, then </a:t>
            </a:r>
            <a:r>
              <a:rPr lang="en-US" i="1" dirty="0"/>
              <a:t>Flashcards of DOOM</a:t>
            </a:r>
          </a:p>
          <a:p>
            <a:r>
              <a:rPr lang="en-US" dirty="0"/>
              <a:t>Essay Peer Edits/Workshops</a:t>
            </a:r>
          </a:p>
        </p:txBody>
      </p:sp>
      <p:pic>
        <p:nvPicPr>
          <p:cNvPr id="1026" name="Picture 2" descr="https://pbs.twimg.com/profile_images/65929093/hamlet-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307595"/>
            <a:ext cx="2324100" cy="31220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5600" y="5429637"/>
            <a:ext cx="3962400" cy="261610"/>
          </a:xfrm>
          <a:prstGeom prst="rect">
            <a:avLst/>
          </a:prstGeom>
          <a:noFill/>
        </p:spPr>
        <p:txBody>
          <a:bodyPr wrap="square" rtlCol="0">
            <a:spAutoFit/>
          </a:bodyPr>
          <a:lstStyle/>
          <a:p>
            <a:r>
              <a:rPr lang="en-US" sz="1100" kern="0" dirty="0">
                <a:solidFill>
                  <a:sysClr val="windowText" lastClr="000000"/>
                </a:solidFill>
              </a:rPr>
              <a:t>https://www.youtube.com/watch?v=6_Y-tYrGBDc</a:t>
            </a:r>
          </a:p>
        </p:txBody>
      </p:sp>
    </p:spTree>
    <p:extLst>
      <p:ext uri="{BB962C8B-B14F-4D97-AF65-F5344CB8AC3E}">
        <p14:creationId xmlns:p14="http://schemas.microsoft.com/office/powerpoint/2010/main" val="311420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Lenses</a:t>
            </a:r>
          </a:p>
        </p:txBody>
      </p:sp>
      <p:sp>
        <p:nvSpPr>
          <p:cNvPr id="3" name="Content Placeholder 2"/>
          <p:cNvSpPr>
            <a:spLocks noGrp="1"/>
          </p:cNvSpPr>
          <p:nvPr>
            <p:ph idx="1"/>
          </p:nvPr>
        </p:nvSpPr>
        <p:spPr/>
        <p:txBody>
          <a:bodyPr>
            <a:normAutofit lnSpcReduction="10000"/>
          </a:bodyPr>
          <a:lstStyle/>
          <a:p>
            <a:r>
              <a:rPr lang="en-US" dirty="0"/>
              <a:t>Before we read </a:t>
            </a:r>
            <a:r>
              <a:rPr lang="en-US" i="1" dirty="0"/>
              <a:t>Hamlet,</a:t>
            </a:r>
            <a:r>
              <a:rPr lang="en-US" dirty="0"/>
              <a:t> you will be choosing a single critical lens from which to interpret and analyze the play.</a:t>
            </a:r>
          </a:p>
          <a:p>
            <a:pPr lvl="1"/>
            <a:r>
              <a:rPr lang="en-US" dirty="0"/>
              <a:t>Gender – Gender Roles in Elizabethan England</a:t>
            </a:r>
          </a:p>
          <a:p>
            <a:pPr lvl="1"/>
            <a:r>
              <a:rPr lang="en-US" dirty="0"/>
              <a:t>Marxist – Economics/Politics of Shakespeare’s time</a:t>
            </a:r>
          </a:p>
          <a:p>
            <a:pPr lvl="1"/>
            <a:r>
              <a:rPr lang="en-US" dirty="0"/>
              <a:t>Moral – Elizabethan Values, religion, etc.</a:t>
            </a:r>
          </a:p>
          <a:p>
            <a:pPr lvl="1"/>
            <a:r>
              <a:rPr lang="en-US" dirty="0"/>
              <a:t>Psychoanalytic – Further research into the lens itself</a:t>
            </a:r>
          </a:p>
          <a:p>
            <a:pPr lvl="1"/>
            <a:r>
              <a:rPr lang="en-US" dirty="0"/>
              <a:t>Historical (Theater, Education, Customs, Events, Language, Etc.)</a:t>
            </a:r>
          </a:p>
          <a:p>
            <a:pPr indent="-228600">
              <a:buNone/>
            </a:pPr>
            <a:r>
              <a:rPr lang="en-US" dirty="0"/>
              <a:t>Every Lens will require frontloaded research on the specific lens as it pertains to both the lens itself and Shakespeare’s time.</a:t>
            </a:r>
          </a:p>
        </p:txBody>
      </p:sp>
    </p:spTree>
    <p:extLst>
      <p:ext uri="{BB962C8B-B14F-4D97-AF65-F5344CB8AC3E}">
        <p14:creationId xmlns:p14="http://schemas.microsoft.com/office/powerpoint/2010/main" val="57160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Sample</a:t>
            </a:r>
          </a:p>
        </p:txBody>
      </p:sp>
      <p:graphicFrame>
        <p:nvGraphicFramePr>
          <p:cNvPr id="5" name="Content Placeholder 4"/>
          <p:cNvGraphicFramePr>
            <a:graphicFrameLocks noGrp="1"/>
          </p:cNvGraphicFramePr>
          <p:nvPr>
            <p:ph idx="1"/>
            <p:extLst/>
          </p:nvPr>
        </p:nvGraphicFramePr>
        <p:xfrm>
          <a:off x="2286000" y="2280920"/>
          <a:ext cx="7543800" cy="29311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923815689"/>
                    </a:ext>
                  </a:extLst>
                </a:gridCol>
                <a:gridCol w="990600">
                  <a:extLst>
                    <a:ext uri="{9D8B030D-6E8A-4147-A177-3AD203B41FA5}">
                      <a16:colId xmlns:a16="http://schemas.microsoft.com/office/drawing/2014/main" val="325824624"/>
                    </a:ext>
                  </a:extLst>
                </a:gridCol>
                <a:gridCol w="3962400">
                  <a:extLst>
                    <a:ext uri="{9D8B030D-6E8A-4147-A177-3AD203B41FA5}">
                      <a16:colId xmlns:a16="http://schemas.microsoft.com/office/drawing/2014/main" val="3946369369"/>
                    </a:ext>
                  </a:extLst>
                </a:gridCol>
              </a:tblGrid>
              <a:tr h="370840">
                <a:tc>
                  <a:txBody>
                    <a:bodyPr/>
                    <a:lstStyle/>
                    <a:p>
                      <a:r>
                        <a:rPr lang="en-US" dirty="0"/>
                        <a:t>Passage</a:t>
                      </a:r>
                    </a:p>
                  </a:txBody>
                  <a:tcPr/>
                </a:tc>
                <a:tc>
                  <a:txBody>
                    <a:bodyPr/>
                    <a:lstStyle/>
                    <a:p>
                      <a:r>
                        <a:rPr lang="en-US" dirty="0"/>
                        <a:t>Page</a:t>
                      </a:r>
                    </a:p>
                  </a:txBody>
                  <a:tcPr/>
                </a:tc>
                <a:tc>
                  <a:txBody>
                    <a:bodyPr/>
                    <a:lstStyle/>
                    <a:p>
                      <a:r>
                        <a:rPr lang="en-US" dirty="0" err="1"/>
                        <a:t>Interp</a:t>
                      </a:r>
                      <a:endParaRPr lang="en-US" dirty="0"/>
                    </a:p>
                  </a:txBody>
                  <a:tcPr/>
                </a:tc>
                <a:extLst>
                  <a:ext uri="{0D108BD9-81ED-4DB2-BD59-A6C34878D82A}">
                    <a16:rowId xmlns:a16="http://schemas.microsoft.com/office/drawing/2014/main" val="1104924834"/>
                  </a:ext>
                </a:extLst>
              </a:tr>
              <a:tr h="370840">
                <a:tc>
                  <a:txBody>
                    <a:bodyPr/>
                    <a:lstStyle/>
                    <a:p>
                      <a:pPr marL="0" marR="0" algn="l">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Claudius:</a:t>
                      </a:r>
                    </a:p>
                    <a:p>
                      <a:pPr marL="0" marR="0" algn="l">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to preserver</a:t>
                      </a:r>
                    </a:p>
                    <a:p>
                      <a:pPr marL="0" marR="0" algn="l">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obstinate condolement is a course of impious stubbornness. Tis unmanly grief.”</a:t>
                      </a:r>
                    </a:p>
                  </a:txBody>
                  <a:tcPr marL="114300" marR="114300" marT="0" marB="0"/>
                </a:tc>
                <a:tc>
                  <a:txBody>
                    <a:bodyPr/>
                    <a:lstStyle/>
                    <a:p>
                      <a:r>
                        <a:rPr lang="en-US" sz="1800" kern="1200" dirty="0">
                          <a:solidFill>
                            <a:schemeClr val="dk1"/>
                          </a:solidFill>
                          <a:effectLst/>
                          <a:latin typeface="+mn-lt"/>
                          <a:ea typeface="+mn-ea"/>
                          <a:cs typeface="+mn-cs"/>
                        </a:rPr>
                        <a:t>Act I, scene ii</a:t>
                      </a:r>
                      <a:endParaRPr lang="en-US" dirty="0"/>
                    </a:p>
                  </a:txBody>
                  <a:tcPr/>
                </a:tc>
                <a:tc>
                  <a:txBody>
                    <a:bodyPr/>
                    <a:lstStyle/>
                    <a:p>
                      <a:r>
                        <a:rPr lang="en-US" sz="1800" kern="1200" dirty="0">
                          <a:solidFill>
                            <a:schemeClr val="dk1"/>
                          </a:solidFill>
                          <a:effectLst/>
                          <a:latin typeface="+mn-lt"/>
                          <a:ea typeface="+mn-ea"/>
                          <a:cs typeface="+mn-cs"/>
                        </a:rPr>
                        <a:t>Gender: Claudius</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uses a gender stereotype to belittle Hamlet by saying that his grief is “unmanly.” This suggests that real men do not have an emotional or familial connection, and this reinforces the idea that showing emotion is only something that women do. Hamlet’s father has only been dead for a month, so it is reasonable for him</a:t>
                      </a:r>
                      <a:r>
                        <a:rPr lang="en-US" sz="1800" kern="1200" baseline="0" dirty="0">
                          <a:solidFill>
                            <a:schemeClr val="dk1"/>
                          </a:solidFill>
                          <a:effectLst/>
                          <a:latin typeface="+mn-lt"/>
                          <a:ea typeface="+mn-ea"/>
                          <a:cs typeface="+mn-cs"/>
                        </a:rPr>
                        <a:t> to still mourn.</a:t>
                      </a:r>
                      <a:endParaRPr lang="en-US" dirty="0"/>
                    </a:p>
                  </a:txBody>
                  <a:tcPr/>
                </a:tc>
                <a:extLst>
                  <a:ext uri="{0D108BD9-81ED-4DB2-BD59-A6C34878D82A}">
                    <a16:rowId xmlns:a16="http://schemas.microsoft.com/office/drawing/2014/main" val="490423523"/>
                  </a:ext>
                </a:extLst>
              </a:tr>
            </a:tbl>
          </a:graphicData>
        </a:graphic>
      </p:graphicFrame>
    </p:spTree>
    <p:extLst>
      <p:ext uri="{BB962C8B-B14F-4D97-AF65-F5344CB8AC3E}">
        <p14:creationId xmlns:p14="http://schemas.microsoft.com/office/powerpoint/2010/main" val="328933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Characters</a:t>
            </a:r>
          </a:p>
        </p:txBody>
      </p:sp>
      <p:sp>
        <p:nvSpPr>
          <p:cNvPr id="3" name="Content Placeholder 2"/>
          <p:cNvSpPr>
            <a:spLocks noGrp="1"/>
          </p:cNvSpPr>
          <p:nvPr>
            <p:ph idx="1"/>
          </p:nvPr>
        </p:nvSpPr>
        <p:spPr/>
        <p:txBody>
          <a:bodyPr/>
          <a:lstStyle/>
          <a:p>
            <a:r>
              <a:rPr lang="en-US" dirty="0"/>
              <a:t>In your Dialectical Journals, you will be </a:t>
            </a:r>
            <a:r>
              <a:rPr lang="en-US" i="1" dirty="0"/>
              <a:t>emphasizing</a:t>
            </a:r>
            <a:r>
              <a:rPr lang="en-US" dirty="0"/>
              <a:t> both your lens and a particular character as he/she develops and contributes to the story. </a:t>
            </a:r>
          </a:p>
          <a:p>
            <a:r>
              <a:rPr lang="en-US" dirty="0"/>
              <a:t>You are still responsible for general dialogue with the text as it applies to the following:</a:t>
            </a:r>
          </a:p>
        </p:txBody>
      </p:sp>
    </p:spTree>
    <p:extLst>
      <p:ext uri="{BB962C8B-B14F-4D97-AF65-F5344CB8AC3E}">
        <p14:creationId xmlns:p14="http://schemas.microsoft.com/office/powerpoint/2010/main" val="144903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fontAlgn="base"/>
            <a:r>
              <a:rPr lang="en-US" dirty="0"/>
              <a:t>Conflict</a:t>
            </a:r>
          </a:p>
          <a:p>
            <a:pPr lvl="1" fontAlgn="base"/>
            <a:r>
              <a:rPr lang="en-US" dirty="0"/>
              <a:t>Murder</a:t>
            </a:r>
          </a:p>
          <a:p>
            <a:pPr lvl="1" fontAlgn="base"/>
            <a:r>
              <a:rPr lang="en-US" dirty="0"/>
              <a:t>Betrayal</a:t>
            </a:r>
          </a:p>
          <a:p>
            <a:pPr lvl="1" fontAlgn="base"/>
            <a:r>
              <a:rPr lang="en-US" dirty="0"/>
              <a:t>Insanity</a:t>
            </a:r>
          </a:p>
          <a:p>
            <a:pPr lvl="1" fontAlgn="base"/>
            <a:r>
              <a:rPr lang="en-US" dirty="0"/>
              <a:t>Revenge</a:t>
            </a:r>
          </a:p>
          <a:p>
            <a:pPr fontAlgn="base"/>
            <a:r>
              <a:rPr lang="en-US" dirty="0"/>
              <a:t>Setting</a:t>
            </a:r>
          </a:p>
          <a:p>
            <a:pPr lvl="1" fontAlgn="base"/>
            <a:r>
              <a:rPr lang="en-US" dirty="0"/>
              <a:t>Elsinore (battlements)</a:t>
            </a:r>
          </a:p>
          <a:p>
            <a:pPr lvl="1" fontAlgn="base"/>
            <a:r>
              <a:rPr lang="en-US" dirty="0"/>
              <a:t>Denmark</a:t>
            </a:r>
          </a:p>
          <a:p>
            <a:pPr lvl="1" fontAlgn="base"/>
            <a:r>
              <a:rPr lang="en-US" dirty="0"/>
              <a:t>The mind</a:t>
            </a:r>
          </a:p>
          <a:p>
            <a:endParaRPr lang="en-US" dirty="0"/>
          </a:p>
        </p:txBody>
      </p:sp>
      <p:sp>
        <p:nvSpPr>
          <p:cNvPr id="4" name="Title 3"/>
          <p:cNvSpPr>
            <a:spLocks noGrp="1"/>
          </p:cNvSpPr>
          <p:nvPr>
            <p:ph type="title"/>
          </p:nvPr>
        </p:nvSpPr>
        <p:spPr/>
        <p:txBody>
          <a:bodyPr/>
          <a:lstStyle/>
          <a:p>
            <a:r>
              <a:rPr lang="en-US"/>
              <a:t>Look-Fors</a:t>
            </a:r>
            <a:endParaRPr lang="en-US" dirty="0"/>
          </a:p>
        </p:txBody>
      </p:sp>
      <p:sp>
        <p:nvSpPr>
          <p:cNvPr id="5" name="Content Placeholder 4"/>
          <p:cNvSpPr>
            <a:spLocks noGrp="1"/>
          </p:cNvSpPr>
          <p:nvPr>
            <p:ph sz="quarter" idx="14"/>
          </p:nvPr>
        </p:nvSpPr>
        <p:spPr/>
        <p:txBody>
          <a:bodyPr/>
          <a:lstStyle/>
          <a:p>
            <a:pPr fontAlgn="base"/>
            <a:r>
              <a:rPr lang="en-US" dirty="0"/>
              <a:t>Dramatic irony</a:t>
            </a:r>
          </a:p>
          <a:p>
            <a:pPr fontAlgn="base"/>
            <a:r>
              <a:rPr lang="en-US" dirty="0"/>
              <a:t>Imagery/Symbolism</a:t>
            </a:r>
          </a:p>
          <a:p>
            <a:pPr lvl="1" fontAlgn="base"/>
            <a:r>
              <a:rPr lang="en-US" dirty="0"/>
              <a:t>See following slide for details and clarification</a:t>
            </a:r>
          </a:p>
          <a:p>
            <a:pPr fontAlgn="base"/>
            <a:r>
              <a:rPr lang="en-US" dirty="0"/>
              <a:t>Soliloquy</a:t>
            </a:r>
          </a:p>
          <a:p>
            <a:pPr fontAlgn="base"/>
            <a:r>
              <a:rPr lang="en-US" dirty="0"/>
              <a:t>Monologue</a:t>
            </a:r>
          </a:p>
          <a:p>
            <a:pPr fontAlgn="base"/>
            <a:r>
              <a:rPr lang="en-US" dirty="0"/>
              <a:t>Concurrent plots</a:t>
            </a:r>
          </a:p>
          <a:p>
            <a:endParaRPr lang="en-US" dirty="0"/>
          </a:p>
        </p:txBody>
      </p:sp>
    </p:spTree>
    <p:extLst>
      <p:ext uri="{BB962C8B-B14F-4D97-AF65-F5344CB8AC3E}">
        <p14:creationId xmlns:p14="http://schemas.microsoft.com/office/powerpoint/2010/main" val="164744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p:txBody>
          <a:bodyPr>
            <a:normAutofit fontScale="92500" lnSpcReduction="10000"/>
          </a:bodyPr>
          <a:lstStyle/>
          <a:p>
            <a:pPr fontAlgn="base"/>
            <a:r>
              <a:rPr lang="en-US" dirty="0"/>
              <a:t>Sun</a:t>
            </a:r>
          </a:p>
          <a:p>
            <a:pPr lvl="1" fontAlgn="base"/>
            <a:r>
              <a:rPr lang="en-US" dirty="0"/>
              <a:t>Father, ruler, superego, male</a:t>
            </a:r>
          </a:p>
          <a:p>
            <a:pPr fontAlgn="base"/>
            <a:r>
              <a:rPr lang="en-US" dirty="0"/>
              <a:t>Moon</a:t>
            </a:r>
          </a:p>
          <a:p>
            <a:pPr lvl="1" fontAlgn="base"/>
            <a:r>
              <a:rPr lang="en-US" dirty="0"/>
              <a:t>Mother, lover, female, id</a:t>
            </a:r>
          </a:p>
          <a:p>
            <a:pPr fontAlgn="base"/>
            <a:r>
              <a:rPr lang="en-US" dirty="0"/>
              <a:t>Light/Day</a:t>
            </a:r>
          </a:p>
          <a:p>
            <a:pPr lvl="1" fontAlgn="base"/>
            <a:r>
              <a:rPr lang="en-US" dirty="0"/>
              <a:t>Consciousness, truth, knowledge, good, superego</a:t>
            </a:r>
          </a:p>
          <a:p>
            <a:pPr fontAlgn="base"/>
            <a:r>
              <a:rPr lang="en-US" dirty="0"/>
              <a:t>Dark/Night</a:t>
            </a:r>
          </a:p>
          <a:p>
            <a:pPr lvl="1" fontAlgn="base"/>
            <a:r>
              <a:rPr lang="en-US" dirty="0"/>
              <a:t>Unconsciousness, deceit, ignorance, evil, id</a:t>
            </a:r>
          </a:p>
          <a:p>
            <a:endParaRPr lang="en-US" dirty="0"/>
          </a:p>
        </p:txBody>
      </p:sp>
      <p:sp>
        <p:nvSpPr>
          <p:cNvPr id="7" name="Title 6"/>
          <p:cNvSpPr>
            <a:spLocks noGrp="1"/>
          </p:cNvSpPr>
          <p:nvPr>
            <p:ph type="title"/>
          </p:nvPr>
        </p:nvSpPr>
        <p:spPr>
          <a:xfrm>
            <a:off x="2895600" y="1371600"/>
            <a:ext cx="6400800" cy="685800"/>
          </a:xfrm>
        </p:spPr>
        <p:txBody>
          <a:bodyPr>
            <a:normAutofit fontScale="90000"/>
          </a:bodyPr>
          <a:lstStyle/>
          <a:p>
            <a:r>
              <a:rPr lang="en-US" dirty="0"/>
              <a:t>Act I, </a:t>
            </a:r>
            <a:r>
              <a:rPr lang="en-US" dirty="0" err="1"/>
              <a:t>sc</a:t>
            </a:r>
            <a:r>
              <a:rPr lang="en-US" dirty="0"/>
              <a:t> </a:t>
            </a:r>
            <a:r>
              <a:rPr lang="en-US" dirty="0" err="1"/>
              <a:t>i</a:t>
            </a:r>
            <a:r>
              <a:rPr lang="en-US" dirty="0"/>
              <a:t> and ii: Imagery and Symbols</a:t>
            </a:r>
          </a:p>
        </p:txBody>
      </p:sp>
      <p:sp>
        <p:nvSpPr>
          <p:cNvPr id="9" name="Content Placeholder 8"/>
          <p:cNvSpPr>
            <a:spLocks noGrp="1"/>
          </p:cNvSpPr>
          <p:nvPr>
            <p:ph sz="quarter" idx="14"/>
          </p:nvPr>
        </p:nvSpPr>
        <p:spPr/>
        <p:txBody>
          <a:bodyPr>
            <a:normAutofit fontScale="92500" lnSpcReduction="20000"/>
          </a:bodyPr>
          <a:lstStyle/>
          <a:p>
            <a:pPr fontAlgn="base"/>
            <a:r>
              <a:rPr lang="en-US" dirty="0"/>
              <a:t>Time</a:t>
            </a:r>
          </a:p>
          <a:p>
            <a:pPr lvl="1" fontAlgn="base"/>
            <a:r>
              <a:rPr lang="en-US" dirty="0"/>
              <a:t>Order, control, aging, regulation</a:t>
            </a:r>
          </a:p>
          <a:p>
            <a:pPr fontAlgn="base"/>
            <a:r>
              <a:rPr lang="en-US" dirty="0"/>
              <a:t>Color</a:t>
            </a:r>
          </a:p>
          <a:p>
            <a:pPr lvl="1" fontAlgn="base"/>
            <a:r>
              <a:rPr lang="en-US" dirty="0"/>
              <a:t>red=passion and blood, black=death, unconscious</a:t>
            </a:r>
          </a:p>
          <a:p>
            <a:pPr fontAlgn="base"/>
            <a:r>
              <a:rPr lang="en-US" dirty="0"/>
              <a:t>Anatomy</a:t>
            </a:r>
          </a:p>
          <a:p>
            <a:pPr lvl="1" fontAlgn="base"/>
            <a:r>
              <a:rPr lang="en-US" dirty="0"/>
              <a:t>head=logic, control</a:t>
            </a:r>
          </a:p>
          <a:p>
            <a:pPr lvl="1" fontAlgn="base"/>
            <a:r>
              <a:rPr lang="en-US" dirty="0"/>
              <a:t>heart=feeling, passion</a:t>
            </a:r>
          </a:p>
          <a:p>
            <a:pPr lvl="1" fontAlgn="base"/>
            <a:r>
              <a:rPr lang="en-US" dirty="0"/>
              <a:t>eyes= wisdom, truth, knowledge</a:t>
            </a:r>
          </a:p>
          <a:p>
            <a:pPr lvl="1" fontAlgn="base"/>
            <a:r>
              <a:rPr lang="en-US" dirty="0"/>
              <a:t>hands=action, communication</a:t>
            </a:r>
          </a:p>
          <a:p>
            <a:pPr lvl="1" fontAlgn="base"/>
            <a:r>
              <a:rPr lang="en-US" dirty="0"/>
              <a:t>blood=passion, violent death</a:t>
            </a:r>
          </a:p>
          <a:p>
            <a:endParaRPr lang="en-US" dirty="0"/>
          </a:p>
        </p:txBody>
      </p:sp>
    </p:spTree>
    <p:extLst>
      <p:ext uri="{BB962C8B-B14F-4D97-AF65-F5344CB8AC3E}">
        <p14:creationId xmlns:p14="http://schemas.microsoft.com/office/powerpoint/2010/main" val="152681914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758</Words>
  <Application>Microsoft Office PowerPoint</Application>
  <PresentationFormat>Widescreen</PresentationFormat>
  <Paragraphs>121</Paragraphs>
  <Slides>18</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Garamond</vt:lpstr>
      <vt:lpstr>Times New Roman</vt:lpstr>
      <vt:lpstr>Wingdings</vt:lpstr>
      <vt:lpstr>Office Theme</vt:lpstr>
      <vt:lpstr>Couture</vt:lpstr>
      <vt:lpstr>PowerPoint Presentation</vt:lpstr>
      <vt:lpstr>Hamlet</vt:lpstr>
      <vt:lpstr>Essential Questions</vt:lpstr>
      <vt:lpstr>Agenda</vt:lpstr>
      <vt:lpstr>Critical Lenses</vt:lpstr>
      <vt:lpstr>Journal Sample</vt:lpstr>
      <vt:lpstr>Characters</vt:lpstr>
      <vt:lpstr>Look-Fors</vt:lpstr>
      <vt:lpstr>Act I, sc i and ii: Imagery and Symbols</vt:lpstr>
      <vt:lpstr>A wee Summary</vt:lpstr>
      <vt:lpstr>Deep Thoughts</vt:lpstr>
      <vt:lpstr>Do you know what day it is?</vt:lpstr>
      <vt:lpstr>Objectives</vt:lpstr>
      <vt:lpstr>Agenda</vt:lpstr>
      <vt:lpstr>In your notes:</vt:lpstr>
      <vt:lpstr>Lens Research</vt:lpstr>
      <vt:lpstr>Resources for info</vt:lpstr>
      <vt:lpstr>Begin Act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amcwolfe</dc:creator>
  <cp:lastModifiedBy>amcwolfe</cp:lastModifiedBy>
  <cp:revision>1</cp:revision>
  <dcterms:created xsi:type="dcterms:W3CDTF">2016-11-10T05:15:00Z</dcterms:created>
  <dcterms:modified xsi:type="dcterms:W3CDTF">2016-11-10T05:15:26Z</dcterms:modified>
</cp:coreProperties>
</file>