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9" r:id="rId5"/>
    <p:sldId id="260" r:id="rId6"/>
    <p:sldId id="261"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96" y="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10/18/2016</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Critical Lenses</a:t>
            </a:r>
          </a:p>
        </p:txBody>
      </p:sp>
      <p:sp>
        <p:nvSpPr>
          <p:cNvPr id="3" name="Subtitle 2"/>
          <p:cNvSpPr>
            <a:spLocks noGrp="1"/>
          </p:cNvSpPr>
          <p:nvPr>
            <p:ph type="subTitle" idx="1"/>
          </p:nvPr>
        </p:nvSpPr>
        <p:spPr/>
        <p:txBody>
          <a:bodyPr/>
          <a:lstStyle/>
          <a:p>
            <a:r>
              <a:rPr lang="en-US" dirty="0"/>
              <a:t>The Psychoanalytic Lens</a:t>
            </a:r>
          </a:p>
        </p:txBody>
      </p:sp>
    </p:spTree>
    <p:extLst>
      <p:ext uri="{BB962C8B-B14F-4D97-AF65-F5344CB8AC3E}">
        <p14:creationId xmlns:p14="http://schemas.microsoft.com/office/powerpoint/2010/main" val="1612045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Psychoanalytic Lens</a:t>
            </a:r>
          </a:p>
        </p:txBody>
      </p:sp>
      <p:sp>
        <p:nvSpPr>
          <p:cNvPr id="3" name="Content Placeholder 2"/>
          <p:cNvSpPr>
            <a:spLocks noGrp="1"/>
          </p:cNvSpPr>
          <p:nvPr>
            <p:ph idx="1"/>
          </p:nvPr>
        </p:nvSpPr>
        <p:spPr>
          <a:xfrm>
            <a:off x="913794" y="1821744"/>
            <a:ext cx="10353762" cy="4761936"/>
          </a:xfrm>
        </p:spPr>
        <p:txBody>
          <a:bodyPr>
            <a:normAutofit/>
          </a:bodyPr>
          <a:lstStyle/>
          <a:p>
            <a:r>
              <a:rPr lang="en-US" b="1" dirty="0">
                <a:solidFill>
                  <a:schemeClr val="accent5"/>
                </a:solidFill>
              </a:rPr>
              <a:t>Some more questions to consider:</a:t>
            </a:r>
          </a:p>
          <a:p>
            <a:pPr lvl="1"/>
            <a:r>
              <a:rPr lang="en-US" dirty="0">
                <a:effectLst/>
              </a:rPr>
              <a:t>What does the work suggest about the psychological being of its author?</a:t>
            </a:r>
          </a:p>
          <a:p>
            <a:pPr lvl="2"/>
            <a:r>
              <a:rPr lang="en-US" dirty="0">
                <a:solidFill>
                  <a:srgbClr val="FFFF66"/>
                </a:solidFill>
                <a:effectLst/>
              </a:rPr>
              <a:t>Is this a disturbed or unstable person? What unconscious issues might we identify about this person through their work? </a:t>
            </a:r>
          </a:p>
          <a:p>
            <a:pPr lvl="1"/>
            <a:r>
              <a:rPr lang="en-US" dirty="0">
                <a:effectLst/>
              </a:rPr>
              <a:t>What might a given interpretation of a literary work suggest about the </a:t>
            </a:r>
            <a:r>
              <a:rPr lang="en-US" i="1" dirty="0">
                <a:effectLst/>
              </a:rPr>
              <a:t>psychological</a:t>
            </a:r>
            <a:r>
              <a:rPr lang="en-US" dirty="0">
                <a:effectLst/>
              </a:rPr>
              <a:t> motives of the reader?</a:t>
            </a:r>
          </a:p>
          <a:p>
            <a:pPr lvl="2"/>
            <a:r>
              <a:rPr lang="en-US" dirty="0">
                <a:solidFill>
                  <a:srgbClr val="FFFF66"/>
                </a:solidFill>
                <a:effectLst/>
              </a:rPr>
              <a:t>Are there indications that the author is writing with (conscious or unconscious) motives to express some personal psychological issues?</a:t>
            </a:r>
          </a:p>
          <a:p>
            <a:pPr lvl="1"/>
            <a:r>
              <a:rPr lang="en-US" dirty="0">
                <a:effectLst/>
              </a:rPr>
              <a:t>Are there </a:t>
            </a:r>
            <a:r>
              <a:rPr lang="en-US" u="sng" dirty="0">
                <a:effectLst/>
              </a:rPr>
              <a:t>prominent words</a:t>
            </a:r>
            <a:r>
              <a:rPr lang="en-US" dirty="0">
                <a:effectLst/>
              </a:rPr>
              <a:t> in the piece that could have different or hidden meanings? Could there be a subconscious reason for the author using these "problem words"?</a:t>
            </a:r>
          </a:p>
          <a:p>
            <a:pPr lvl="2"/>
            <a:r>
              <a:rPr lang="en-US" dirty="0">
                <a:solidFill>
                  <a:srgbClr val="FFFF66"/>
                </a:solidFill>
              </a:rPr>
              <a:t>These might be descriptions or symbols that stand out as unique or odd choices to indicate something more is going on.</a:t>
            </a:r>
          </a:p>
        </p:txBody>
      </p:sp>
    </p:spTree>
    <p:extLst>
      <p:ext uri="{BB962C8B-B14F-4D97-AF65-F5344CB8AC3E}">
        <p14:creationId xmlns:p14="http://schemas.microsoft.com/office/powerpoint/2010/main" val="1868827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might this work</a:t>
            </a:r>
          </a:p>
        </p:txBody>
      </p:sp>
      <p:sp>
        <p:nvSpPr>
          <p:cNvPr id="3" name="Content Placeholder 2"/>
          <p:cNvSpPr>
            <a:spLocks noGrp="1"/>
          </p:cNvSpPr>
          <p:nvPr>
            <p:ph idx="1"/>
          </p:nvPr>
        </p:nvSpPr>
        <p:spPr>
          <a:xfrm>
            <a:off x="256032" y="2096064"/>
            <a:ext cx="11466576" cy="4606488"/>
          </a:xfrm>
        </p:spPr>
        <p:txBody>
          <a:bodyPr>
            <a:normAutofit/>
          </a:bodyPr>
          <a:lstStyle/>
          <a:p>
            <a:r>
              <a:rPr lang="en-US" dirty="0"/>
              <a:t>“The Rocking Horse Winner” – </a:t>
            </a:r>
            <a:r>
              <a:rPr lang="en-US" i="1" dirty="0"/>
              <a:t>by D.H. Lawrence</a:t>
            </a:r>
          </a:p>
          <a:p>
            <a:r>
              <a:rPr lang="en-US" dirty="0"/>
              <a:t>A young boy named Paul lives in a home where both parents make meager salaries for their desired lifestyle. The desire for money is so visceral, it is as if the house itself is saying “There must be more money.” Paul learns that it is those that are “lucky” who have lots of money, so he decides to start riding his rocking horse to predict winners in horse races to please his mother. </a:t>
            </a:r>
          </a:p>
          <a:p>
            <a:r>
              <a:rPr lang="en-US" dirty="0"/>
              <a:t>With the help of his uncle and the gardener, Paul is often able to predict the correct horse, but only after riding himself to exhaustion. While his parents are concerned with his continued obsession with riding his horse (considering he’s an adolescent) he insists on riding one last time for a final horse race. He rides all afternoon and into the night, finally shouting out the name before he collapses from a “brain fever.” The horse wins, but he dies of excitement and exhaustion, leaving his family with eighty thousand pounds.</a:t>
            </a:r>
          </a:p>
        </p:txBody>
      </p:sp>
    </p:spTree>
    <p:extLst>
      <p:ext uri="{BB962C8B-B14F-4D97-AF65-F5344CB8AC3E}">
        <p14:creationId xmlns:p14="http://schemas.microsoft.com/office/powerpoint/2010/main" val="4139853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Task</a:t>
            </a:r>
          </a:p>
        </p:txBody>
      </p:sp>
      <p:sp>
        <p:nvSpPr>
          <p:cNvPr id="3" name="Content Placeholder 2"/>
          <p:cNvSpPr>
            <a:spLocks noGrp="1"/>
          </p:cNvSpPr>
          <p:nvPr>
            <p:ph idx="1"/>
          </p:nvPr>
        </p:nvSpPr>
        <p:spPr>
          <a:xfrm>
            <a:off x="913795" y="2096064"/>
            <a:ext cx="10353762" cy="4259016"/>
          </a:xfrm>
        </p:spPr>
        <p:txBody>
          <a:bodyPr>
            <a:normAutofit fontScale="92500" lnSpcReduction="10000"/>
          </a:bodyPr>
          <a:lstStyle/>
          <a:p>
            <a:r>
              <a:rPr lang="en-US" dirty="0"/>
              <a:t>Using the classic short stories website (or a resource of your own), you will choose a short story with which you will apply a psychoanalytic lens.</a:t>
            </a:r>
          </a:p>
          <a:p>
            <a:r>
              <a:rPr lang="en-US" dirty="0">
                <a:solidFill>
                  <a:srgbClr val="FFCC99"/>
                </a:solidFill>
              </a:rPr>
              <a:t>To do this, you will </a:t>
            </a:r>
          </a:p>
          <a:p>
            <a:pPr lvl="1"/>
            <a:r>
              <a:rPr lang="en-US" b="1" u="sng" dirty="0">
                <a:solidFill>
                  <a:srgbClr val="FFFF66"/>
                </a:solidFill>
              </a:rPr>
              <a:t>Summarize the text</a:t>
            </a:r>
            <a:r>
              <a:rPr lang="en-US" b="1" dirty="0">
                <a:solidFill>
                  <a:srgbClr val="FFFF66"/>
                </a:solidFill>
              </a:rPr>
              <a:t> </a:t>
            </a:r>
            <a:r>
              <a:rPr lang="en-US" dirty="0">
                <a:solidFill>
                  <a:srgbClr val="FFFF66"/>
                </a:solidFill>
              </a:rPr>
              <a:t>in bullet points including significant actions, descriptions, symbols, thematic developments, etc. This should be textually accurate while still including details through the psychoanalytic lens.</a:t>
            </a:r>
          </a:p>
          <a:p>
            <a:pPr lvl="2"/>
            <a:r>
              <a:rPr lang="en-US" dirty="0"/>
              <a:t>Include general details in standard bullets and psychoanalytic insights in indented bullets</a:t>
            </a:r>
          </a:p>
          <a:p>
            <a:pPr lvl="1"/>
            <a:r>
              <a:rPr lang="en-US" b="1" u="sng" dirty="0">
                <a:solidFill>
                  <a:srgbClr val="FFFF66"/>
                </a:solidFill>
              </a:rPr>
              <a:t>Provide insightful questions </a:t>
            </a:r>
            <a:r>
              <a:rPr lang="en-US" dirty="0">
                <a:solidFill>
                  <a:srgbClr val="FFFF66"/>
                </a:solidFill>
              </a:rPr>
              <a:t>about the text regarding the psychoanalytic lens.</a:t>
            </a:r>
          </a:p>
          <a:p>
            <a:pPr lvl="1"/>
            <a:r>
              <a:rPr lang="en-US" b="1" u="sng" dirty="0">
                <a:solidFill>
                  <a:srgbClr val="FFFF66"/>
                </a:solidFill>
              </a:rPr>
              <a:t>Create a psychological profile </a:t>
            </a:r>
            <a:r>
              <a:rPr lang="en-US" dirty="0">
                <a:solidFill>
                  <a:srgbClr val="FFFF66"/>
                </a:solidFill>
              </a:rPr>
              <a:t>of the author based on the story.</a:t>
            </a:r>
          </a:p>
          <a:p>
            <a:pPr lvl="2"/>
            <a:r>
              <a:rPr lang="en-US" dirty="0"/>
              <a:t>What drives this person? What are their unconscious desires? Fixations? Relational challenges? Etc.</a:t>
            </a:r>
          </a:p>
          <a:p>
            <a:pPr lvl="2"/>
            <a:endParaRPr lang="en-US" dirty="0"/>
          </a:p>
          <a:p>
            <a:r>
              <a:rPr lang="en-US" dirty="0"/>
              <a:t>See the handout for more details on these instructions.</a:t>
            </a:r>
          </a:p>
        </p:txBody>
      </p:sp>
    </p:spTree>
    <p:extLst>
      <p:ext uri="{BB962C8B-B14F-4D97-AF65-F5344CB8AC3E}">
        <p14:creationId xmlns:p14="http://schemas.microsoft.com/office/powerpoint/2010/main" val="974698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cap="none" dirty="0">
                <a:latin typeface="Edwardian Script ITC" panose="030303020407070D0804" pitchFamily="66" charset="0"/>
              </a:rPr>
              <a:t>Deep Thoughts</a:t>
            </a:r>
          </a:p>
        </p:txBody>
      </p:sp>
      <p:sp>
        <p:nvSpPr>
          <p:cNvPr id="3" name="Content Placeholder 2"/>
          <p:cNvSpPr>
            <a:spLocks noGrp="1"/>
          </p:cNvSpPr>
          <p:nvPr>
            <p:ph idx="1"/>
          </p:nvPr>
        </p:nvSpPr>
        <p:spPr/>
        <p:txBody>
          <a:bodyPr>
            <a:normAutofit/>
          </a:bodyPr>
          <a:lstStyle/>
          <a:p>
            <a:endParaRPr lang="en-US" sz="3200" dirty="0">
              <a:effectLst/>
            </a:endParaRPr>
          </a:p>
          <a:p>
            <a:r>
              <a:rPr lang="en-US" sz="3200" dirty="0">
                <a:effectLst/>
              </a:rPr>
              <a:t>"It is the mark of an educated mind to be able to entertain a thought without accepting it." </a:t>
            </a:r>
          </a:p>
          <a:p>
            <a:pPr marL="0" indent="0">
              <a:buNone/>
            </a:pPr>
            <a:r>
              <a:rPr lang="en-US" sz="3200" dirty="0">
                <a:effectLst/>
              </a:rPr>
              <a:t>							~~ Aristotle</a:t>
            </a:r>
            <a:endParaRPr lang="en-US" sz="3200" dirty="0"/>
          </a:p>
        </p:txBody>
      </p:sp>
    </p:spTree>
    <p:extLst>
      <p:ext uri="{BB962C8B-B14F-4D97-AF65-F5344CB8AC3E}">
        <p14:creationId xmlns:p14="http://schemas.microsoft.com/office/powerpoint/2010/main" val="1940729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r>
              <a:rPr lang="en-US" dirty="0"/>
              <a:t>Grammar Warm-up:</a:t>
            </a:r>
          </a:p>
          <a:p>
            <a:pPr lvl="1"/>
            <a:r>
              <a:rPr lang="en-US" dirty="0"/>
              <a:t>Prepositions</a:t>
            </a:r>
          </a:p>
          <a:p>
            <a:r>
              <a:rPr lang="en-US" dirty="0"/>
              <a:t>Recap the purpose of critical lenses</a:t>
            </a:r>
          </a:p>
          <a:p>
            <a:r>
              <a:rPr lang="en-US" dirty="0"/>
              <a:t>Intro to the Psychoanalytic Lens</a:t>
            </a:r>
          </a:p>
          <a:p>
            <a:pPr lvl="1"/>
            <a:r>
              <a:rPr lang="en-US" dirty="0"/>
              <a:t>Background on </a:t>
            </a:r>
            <a:r>
              <a:rPr lang="en-US" dirty="0" err="1"/>
              <a:t>Freud</a:t>
            </a:r>
            <a:endParaRPr lang="en-US" dirty="0"/>
          </a:p>
          <a:p>
            <a:pPr lvl="1"/>
            <a:r>
              <a:rPr lang="en-US" dirty="0"/>
              <a:t>Objectives &amp; Focus of Lens</a:t>
            </a:r>
          </a:p>
          <a:p>
            <a:pPr lvl="1"/>
            <a:r>
              <a:rPr lang="en-US" dirty="0"/>
              <a:t>Questions &amp; Considerations</a:t>
            </a:r>
          </a:p>
          <a:p>
            <a:r>
              <a:rPr lang="en-US" dirty="0"/>
              <a:t>Intro to Psychoanalytic Story Assignment</a:t>
            </a:r>
          </a:p>
        </p:txBody>
      </p:sp>
    </p:spTree>
    <p:extLst>
      <p:ext uri="{BB962C8B-B14F-4D97-AF65-F5344CB8AC3E}">
        <p14:creationId xmlns:p14="http://schemas.microsoft.com/office/powerpoint/2010/main" val="1036565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p:cNvSpPr>
          <p:nvPr>
            <p:ph type="title"/>
          </p:nvPr>
        </p:nvSpPr>
        <p:spPr/>
        <p:txBody>
          <a:bodyPr/>
          <a:lstStyle/>
          <a:p>
            <a:r>
              <a:rPr lang="en-US" dirty="0">
                <a:solidFill>
                  <a:srgbClr val="FFCC99"/>
                </a:solidFill>
              </a:rPr>
              <a:t>Warm-up!</a:t>
            </a:r>
          </a:p>
        </p:txBody>
      </p:sp>
      <p:sp>
        <p:nvSpPr>
          <p:cNvPr id="35843" name="Rectangle 3"/>
          <p:cNvSpPr>
            <a:spLocks noGrp="1"/>
          </p:cNvSpPr>
          <p:nvPr>
            <p:ph sz="quarter" idx="1"/>
          </p:nvPr>
        </p:nvSpPr>
        <p:spPr>
          <a:xfrm>
            <a:off x="474785" y="2096064"/>
            <a:ext cx="10792772" cy="3695136"/>
          </a:xfrm>
        </p:spPr>
        <p:txBody>
          <a:bodyPr>
            <a:normAutofit/>
          </a:bodyPr>
          <a:lstStyle/>
          <a:p>
            <a:pPr>
              <a:defRPr/>
            </a:pPr>
            <a:r>
              <a:rPr lang="en-US" sz="2800" dirty="0"/>
              <a:t>A </a:t>
            </a:r>
            <a:r>
              <a:rPr lang="en-US" sz="2800" b="1" dirty="0">
                <a:solidFill>
                  <a:schemeClr val="accent4">
                    <a:lumMod val="75000"/>
                  </a:schemeClr>
                </a:solidFill>
                <a:effectLst>
                  <a:outerShdw blurRad="38100" dist="38100" dir="2700000" algn="tl">
                    <a:srgbClr val="C0C0C0"/>
                  </a:outerShdw>
                </a:effectLst>
              </a:rPr>
              <a:t>preposition</a:t>
            </a:r>
            <a:r>
              <a:rPr lang="en-US" sz="2800" dirty="0"/>
              <a:t> is </a:t>
            </a:r>
            <a:r>
              <a:rPr lang="en-US" sz="2800" dirty="0">
                <a:solidFill>
                  <a:srgbClr val="FFCC99"/>
                </a:solidFill>
              </a:rPr>
              <a:t>a word that shows a relationship of time or location, usually to an object</a:t>
            </a:r>
            <a:r>
              <a:rPr lang="en-US" sz="2800" dirty="0">
                <a:solidFill>
                  <a:schemeClr val="accent1">
                    <a:lumMod val="75000"/>
                  </a:schemeClr>
                </a:solidFill>
              </a:rPr>
              <a:t> </a:t>
            </a:r>
            <a:r>
              <a:rPr lang="en-US" sz="2800" dirty="0"/>
              <a:t>(called the object of the preposition).</a:t>
            </a:r>
          </a:p>
          <a:p>
            <a:pPr>
              <a:defRPr/>
            </a:pPr>
            <a:r>
              <a:rPr lang="en-US" sz="2800" dirty="0"/>
              <a:t>Some sample words are:</a:t>
            </a:r>
          </a:p>
          <a:p>
            <a:pPr lvl="1">
              <a:defRPr/>
            </a:pPr>
            <a:r>
              <a:rPr lang="en-US" sz="2400" dirty="0">
                <a:solidFill>
                  <a:schemeClr val="tx1">
                    <a:lumMod val="75000"/>
                  </a:schemeClr>
                </a:solidFill>
              </a:rPr>
              <a:t>In, around, on, besides, across, into, over, for, since, toward(s), between, under, through, of, to, about, from, with, against, by, until, as, etc.</a:t>
            </a:r>
          </a:p>
        </p:txBody>
      </p:sp>
    </p:spTree>
    <p:extLst>
      <p:ext uri="{BB962C8B-B14F-4D97-AF65-F5344CB8AC3E}">
        <p14:creationId xmlns:p14="http://schemas.microsoft.com/office/powerpoint/2010/main" val="1857939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a:xfrm>
            <a:off x="2590801" y="228600"/>
            <a:ext cx="6964363" cy="782638"/>
          </a:xfrm>
        </p:spPr>
        <p:txBody>
          <a:bodyPr/>
          <a:lstStyle/>
          <a:p>
            <a:r>
              <a:rPr lang="en-US" dirty="0">
                <a:solidFill>
                  <a:srgbClr val="FFCC99"/>
                </a:solidFill>
              </a:rPr>
              <a:t>Warm-up!</a:t>
            </a:r>
          </a:p>
        </p:txBody>
      </p:sp>
      <p:sp>
        <p:nvSpPr>
          <p:cNvPr id="33794" name="Rectangle 3"/>
          <p:cNvSpPr>
            <a:spLocks noGrp="1"/>
          </p:cNvSpPr>
          <p:nvPr>
            <p:ph type="body" idx="1"/>
          </p:nvPr>
        </p:nvSpPr>
        <p:spPr>
          <a:xfrm>
            <a:off x="404446" y="1525515"/>
            <a:ext cx="11306908" cy="5191808"/>
          </a:xfrm>
        </p:spPr>
        <p:txBody>
          <a:bodyPr>
            <a:normAutofit/>
          </a:bodyPr>
          <a:lstStyle/>
          <a:p>
            <a:pPr marL="514350" indent="-514350">
              <a:lnSpc>
                <a:spcPct val="80000"/>
              </a:lnSpc>
              <a:buFont typeface="+mj-lt"/>
              <a:buAutoNum type="arabicPeriod"/>
            </a:pPr>
            <a:r>
              <a:rPr lang="en-US" sz="2600" dirty="0"/>
              <a:t>In the picture, I can see a family in a kitchen.</a:t>
            </a:r>
          </a:p>
          <a:p>
            <a:pPr marL="514350" indent="-514350">
              <a:lnSpc>
                <a:spcPct val="80000"/>
              </a:lnSpc>
              <a:buFont typeface="+mj-lt"/>
              <a:buAutoNum type="arabicPeriod"/>
            </a:pPr>
            <a:r>
              <a:rPr lang="en-US" sz="2600" dirty="0"/>
              <a:t>There is a dish full of fruits on the worktop.</a:t>
            </a:r>
          </a:p>
          <a:p>
            <a:pPr marL="514350" indent="-514350">
              <a:lnSpc>
                <a:spcPct val="80000"/>
              </a:lnSpc>
              <a:buFont typeface="+mj-lt"/>
              <a:buAutoNum type="arabicPeriod"/>
            </a:pPr>
            <a:r>
              <a:rPr lang="en-US" sz="2600" dirty="0"/>
              <a:t>The mother is standing behind her son and daughter.</a:t>
            </a:r>
          </a:p>
          <a:p>
            <a:pPr marL="514350" indent="-514350">
              <a:lnSpc>
                <a:spcPct val="80000"/>
              </a:lnSpc>
              <a:buFont typeface="+mj-lt"/>
              <a:buAutoNum type="arabicPeriod"/>
            </a:pPr>
            <a:r>
              <a:rPr lang="en-US" sz="2600" dirty="0"/>
              <a:t>The son and the daughter are sitting at the worktop smiling at each other.</a:t>
            </a:r>
          </a:p>
          <a:p>
            <a:pPr marL="514350" indent="-514350">
              <a:lnSpc>
                <a:spcPct val="80000"/>
              </a:lnSpc>
              <a:buFont typeface="+mj-lt"/>
              <a:buAutoNum type="arabicPeriod"/>
            </a:pPr>
            <a:r>
              <a:rPr lang="en-US" sz="2600" dirty="0"/>
              <a:t>There are beautiful cupboards on the wall.</a:t>
            </a:r>
          </a:p>
          <a:p>
            <a:pPr marL="514350" indent="-514350">
              <a:lnSpc>
                <a:spcPct val="80000"/>
              </a:lnSpc>
              <a:buFont typeface="+mj-lt"/>
              <a:buAutoNum type="arabicPeriod"/>
            </a:pPr>
            <a:r>
              <a:rPr lang="en-US" sz="2600" dirty="0"/>
              <a:t>There is a window behind the mother.</a:t>
            </a:r>
          </a:p>
          <a:p>
            <a:pPr marL="514350" indent="-514350">
              <a:lnSpc>
                <a:spcPct val="80000"/>
              </a:lnSpc>
              <a:buFont typeface="+mj-lt"/>
              <a:buAutoNum type="arabicPeriod"/>
            </a:pPr>
            <a:r>
              <a:rPr lang="en-US" sz="2600" dirty="0"/>
              <a:t>I am going to the countryside over the weekend.</a:t>
            </a:r>
          </a:p>
          <a:p>
            <a:pPr marL="514350" indent="-514350">
              <a:lnSpc>
                <a:spcPct val="80000"/>
              </a:lnSpc>
              <a:buFont typeface="+mj-lt"/>
              <a:buAutoNum type="arabicPeriod"/>
            </a:pPr>
            <a:r>
              <a:rPr lang="en-US" sz="2600" dirty="0"/>
              <a:t>I haven't been to the countryside since December.</a:t>
            </a:r>
            <a:br>
              <a:rPr lang="en-US" sz="2600" dirty="0"/>
            </a:br>
            <a:r>
              <a:rPr lang="en-US" sz="2600" dirty="0"/>
              <a:t>I am leaving in the afternoon. Maybe at three o'clock pm. </a:t>
            </a:r>
          </a:p>
          <a:p>
            <a:pPr marL="514350" indent="-514350">
              <a:lnSpc>
                <a:spcPct val="80000"/>
              </a:lnSpc>
              <a:buFont typeface="+mj-lt"/>
              <a:buAutoNum type="arabicPeriod"/>
            </a:pPr>
            <a:r>
              <a:rPr lang="en-US" sz="2600" dirty="0"/>
              <a:t>I am coming back on Sunday evening. I'll catch the half past seven train this Sunday. I'll be here  before nine o'clock.</a:t>
            </a:r>
          </a:p>
        </p:txBody>
      </p:sp>
      <p:sp>
        <p:nvSpPr>
          <p:cNvPr id="33795" name="Text Box 4"/>
          <p:cNvSpPr txBox="1">
            <a:spLocks noChangeArrowheads="1"/>
          </p:cNvSpPr>
          <p:nvPr/>
        </p:nvSpPr>
        <p:spPr bwMode="auto">
          <a:xfrm>
            <a:off x="800100" y="929822"/>
            <a:ext cx="8537331" cy="338554"/>
          </a:xfrm>
          <a:prstGeom prst="rect">
            <a:avLst/>
          </a:prstGeom>
          <a:noFill/>
          <a:ln w="9525">
            <a:noFill/>
            <a:miter lim="800000"/>
            <a:headEnd/>
            <a:tailEnd/>
          </a:ln>
        </p:spPr>
        <p:txBody>
          <a:bodyPr wrap="square">
            <a:spAutoFit/>
          </a:bodyPr>
          <a:lstStyle/>
          <a:p>
            <a:pPr eaLnBrk="0" hangingPunct="0">
              <a:lnSpc>
                <a:spcPct val="80000"/>
              </a:lnSpc>
              <a:spcBef>
                <a:spcPct val="20000"/>
              </a:spcBef>
              <a:buClr>
                <a:schemeClr val="accent2"/>
              </a:buClr>
              <a:buSzPct val="85000"/>
              <a:buFont typeface="Brush Script MT"/>
              <a:buChar char="O"/>
            </a:pPr>
            <a:r>
              <a:rPr lang="en-US" sz="2000" b="1" dirty="0">
                <a:solidFill>
                  <a:schemeClr val="accent5">
                    <a:lumMod val="60000"/>
                    <a:lumOff val="40000"/>
                  </a:schemeClr>
                </a:solidFill>
              </a:rPr>
              <a:t>Find the preposition and the object of the preposition</a:t>
            </a:r>
            <a:r>
              <a:rPr lang="en-US" dirty="0">
                <a:solidFill>
                  <a:schemeClr val="accent5">
                    <a:lumMod val="60000"/>
                    <a:lumOff val="40000"/>
                  </a:schemeClr>
                </a:solidFill>
              </a:rPr>
              <a:t>.</a:t>
            </a:r>
          </a:p>
        </p:txBody>
      </p:sp>
    </p:spTree>
    <p:extLst>
      <p:ext uri="{BB962C8B-B14F-4D97-AF65-F5344CB8AC3E}">
        <p14:creationId xmlns:p14="http://schemas.microsoft.com/office/powerpoint/2010/main" val="3832246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CC99"/>
                </a:solidFill>
              </a:rPr>
              <a:t>The Psychoanalytic Lens</a:t>
            </a:r>
          </a:p>
        </p:txBody>
      </p:sp>
      <p:sp>
        <p:nvSpPr>
          <p:cNvPr id="3" name="Content Placeholder 2"/>
          <p:cNvSpPr>
            <a:spLocks noGrp="1"/>
          </p:cNvSpPr>
          <p:nvPr>
            <p:ph idx="1"/>
          </p:nvPr>
        </p:nvSpPr>
        <p:spPr>
          <a:xfrm>
            <a:off x="5134708" y="2096063"/>
            <a:ext cx="6673361" cy="4392659"/>
          </a:xfrm>
        </p:spPr>
        <p:txBody>
          <a:bodyPr>
            <a:noAutofit/>
          </a:bodyPr>
          <a:lstStyle/>
          <a:p>
            <a:r>
              <a:rPr lang="en-US" sz="2400" b="1" dirty="0">
                <a:solidFill>
                  <a:schemeClr val="accent2">
                    <a:lumMod val="60000"/>
                    <a:lumOff val="40000"/>
                  </a:schemeClr>
                </a:solidFill>
              </a:rPr>
              <a:t>Sigmund </a:t>
            </a:r>
            <a:r>
              <a:rPr lang="en-US" sz="2400" b="1" dirty="0" err="1">
                <a:solidFill>
                  <a:schemeClr val="accent2">
                    <a:lumMod val="60000"/>
                    <a:lumOff val="40000"/>
                  </a:schemeClr>
                </a:solidFill>
              </a:rPr>
              <a:t>Freud</a:t>
            </a:r>
            <a:r>
              <a:rPr lang="en-US" sz="2400" b="1" dirty="0">
                <a:solidFill>
                  <a:schemeClr val="accent2">
                    <a:lumMod val="60000"/>
                    <a:lumOff val="40000"/>
                  </a:schemeClr>
                </a:solidFill>
              </a:rPr>
              <a:t>:</a:t>
            </a:r>
          </a:p>
          <a:p>
            <a:pPr lvl="1"/>
            <a:r>
              <a:rPr lang="en-US" sz="2000" dirty="0"/>
              <a:t>Lived: 1856-1939</a:t>
            </a:r>
          </a:p>
          <a:p>
            <a:pPr lvl="1"/>
            <a:r>
              <a:rPr lang="en-US" sz="2000" dirty="0"/>
              <a:t>Founded psychoanalysis, which used dialogue between the patient and the psychoanalyst.</a:t>
            </a:r>
          </a:p>
          <a:p>
            <a:pPr lvl="1"/>
            <a:r>
              <a:rPr lang="en-US" sz="2000" dirty="0"/>
              <a:t>Included ideas such as free association, transference, dream analysis, the Oedipus Complex, the libido, the unconscious (id, ego, superego)</a:t>
            </a:r>
          </a:p>
          <a:p>
            <a:pPr lvl="1"/>
            <a:r>
              <a:rPr lang="en-US" sz="2000" dirty="0"/>
              <a:t>Psychoanalysis is still a referenced form of psychology, but is often considered controversial</a:t>
            </a:r>
          </a:p>
        </p:txBody>
      </p:sp>
      <p:pic>
        <p:nvPicPr>
          <p:cNvPr id="1026" name="Picture 2" descr="Image result for sigmund freu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788" y="2514882"/>
            <a:ext cx="4762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1254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Psychoanalytic Lens</a:t>
            </a:r>
          </a:p>
        </p:txBody>
      </p:sp>
      <p:sp>
        <p:nvSpPr>
          <p:cNvPr id="3" name="Content Placeholder 2"/>
          <p:cNvSpPr>
            <a:spLocks noGrp="1"/>
          </p:cNvSpPr>
          <p:nvPr>
            <p:ph idx="1"/>
          </p:nvPr>
        </p:nvSpPr>
        <p:spPr>
          <a:xfrm>
            <a:off x="624254" y="2096064"/>
            <a:ext cx="10643303" cy="4462998"/>
          </a:xfrm>
        </p:spPr>
        <p:txBody>
          <a:bodyPr>
            <a:normAutofit/>
          </a:bodyPr>
          <a:lstStyle/>
          <a:p>
            <a:r>
              <a:rPr lang="en-US" sz="2400" b="1" u="sng" dirty="0"/>
              <a:t>Literary Objectives</a:t>
            </a:r>
          </a:p>
          <a:p>
            <a:pPr lvl="1"/>
            <a:r>
              <a:rPr lang="en-US" sz="2000" dirty="0">
                <a:effectLst/>
              </a:rPr>
              <a:t>Psychoanalytic criticism argues that literary texts, like dreams, express </a:t>
            </a:r>
            <a:r>
              <a:rPr lang="en-US" sz="2000" i="1" dirty="0">
                <a:effectLst/>
              </a:rPr>
              <a:t>the secret unconscious desires and anxieties of the author</a:t>
            </a:r>
            <a:r>
              <a:rPr lang="en-US" sz="2000" dirty="0">
                <a:effectLst/>
              </a:rPr>
              <a:t>, that a literary work is a manifestation of the author's own neuroses. </a:t>
            </a:r>
          </a:p>
          <a:p>
            <a:pPr lvl="1"/>
            <a:r>
              <a:rPr lang="en-US" sz="2000" dirty="0">
                <a:effectLst/>
              </a:rPr>
              <a:t>One may psychoanalyze a particular character within a literary work, but it is </a:t>
            </a:r>
            <a:r>
              <a:rPr lang="en-US" sz="2000">
                <a:effectLst/>
              </a:rPr>
              <a:t>usually assumed </a:t>
            </a:r>
            <a:r>
              <a:rPr lang="en-US" sz="2000" dirty="0">
                <a:effectLst/>
              </a:rPr>
              <a:t>that all such characters are projections of the author's psyche.</a:t>
            </a:r>
          </a:p>
          <a:p>
            <a:pPr lvl="1"/>
            <a:r>
              <a:rPr lang="en-US" sz="2000" dirty="0">
                <a:effectLst/>
              </a:rPr>
              <a:t>It seeks evidence of unresolved emotions, psychological conflicts, </a:t>
            </a:r>
            <a:r>
              <a:rPr lang="en-US" sz="2000" dirty="0" err="1">
                <a:effectLst/>
              </a:rPr>
              <a:t>guilts</a:t>
            </a:r>
            <a:r>
              <a:rPr lang="en-US" sz="2000" dirty="0">
                <a:effectLst/>
              </a:rPr>
              <a:t>, ambivalences, and so forth within a literary work. The author's own childhood traumas, family life, sexual conflicts, fixations, and such will be traceable within the behavior of the characters in the literary work assumed that all such characters are projections of the author's psyche.</a:t>
            </a:r>
            <a:endParaRPr lang="en-US" sz="2000" dirty="0"/>
          </a:p>
        </p:txBody>
      </p:sp>
    </p:spTree>
    <p:extLst>
      <p:ext uri="{BB962C8B-B14F-4D97-AF65-F5344CB8AC3E}">
        <p14:creationId xmlns:p14="http://schemas.microsoft.com/office/powerpoint/2010/main" val="1658901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ipe(left)">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left)">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left)">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Psychoanalytic Lens</a:t>
            </a:r>
          </a:p>
        </p:txBody>
      </p:sp>
      <p:sp>
        <p:nvSpPr>
          <p:cNvPr id="3" name="Content Placeholder 2"/>
          <p:cNvSpPr>
            <a:spLocks noGrp="1"/>
          </p:cNvSpPr>
          <p:nvPr>
            <p:ph idx="1"/>
          </p:nvPr>
        </p:nvSpPr>
        <p:spPr/>
        <p:txBody>
          <a:bodyPr/>
          <a:lstStyle/>
          <a:p>
            <a:r>
              <a:rPr lang="en-US" dirty="0"/>
              <a:t>Psychoanalytic criticism is focused on the unconscious intent of the author as he or she expresses ideas through the text.  Readers look for underlying meaning of symbolism, character dynamics, descriptions, and ultimately conflicts and plot constructions.</a:t>
            </a:r>
          </a:p>
          <a:p>
            <a:r>
              <a:rPr lang="en-US" dirty="0"/>
              <a:t>Sexuality is also often an underlying focus of a psychoanalytic criticism and </a:t>
            </a:r>
            <a:r>
              <a:rPr lang="en-US" dirty="0" err="1"/>
              <a:t>Freud</a:t>
            </a:r>
            <a:r>
              <a:rPr lang="en-US" dirty="0"/>
              <a:t> often focused on the veiled desires of humans as manifested in parental relationships (Oedipus complex) and symbolism (often through phallic symbols &amp; euphemisms) </a:t>
            </a:r>
          </a:p>
        </p:txBody>
      </p:sp>
    </p:spTree>
    <p:extLst>
      <p:ext uri="{BB962C8B-B14F-4D97-AF65-F5344CB8AC3E}">
        <p14:creationId xmlns:p14="http://schemas.microsoft.com/office/powerpoint/2010/main" val="2790567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Psychoanalytic Lens</a:t>
            </a:r>
          </a:p>
        </p:txBody>
      </p:sp>
      <p:sp>
        <p:nvSpPr>
          <p:cNvPr id="3" name="Content Placeholder 2"/>
          <p:cNvSpPr>
            <a:spLocks noGrp="1"/>
          </p:cNvSpPr>
          <p:nvPr>
            <p:ph idx="1"/>
          </p:nvPr>
        </p:nvSpPr>
        <p:spPr>
          <a:xfrm>
            <a:off x="913794" y="1821744"/>
            <a:ext cx="10353762" cy="4761936"/>
          </a:xfrm>
        </p:spPr>
        <p:txBody>
          <a:bodyPr>
            <a:normAutofit/>
          </a:bodyPr>
          <a:lstStyle/>
          <a:p>
            <a:r>
              <a:rPr lang="en-US" b="1" dirty="0">
                <a:solidFill>
                  <a:schemeClr val="accent5"/>
                </a:solidFill>
              </a:rPr>
              <a:t>Some questions to consider:</a:t>
            </a:r>
          </a:p>
          <a:p>
            <a:pPr lvl="1"/>
            <a:r>
              <a:rPr lang="en-US" dirty="0">
                <a:effectLst/>
              </a:rPr>
              <a:t>How do the operations of repression structure or inform the work?</a:t>
            </a:r>
          </a:p>
          <a:p>
            <a:pPr lvl="2"/>
            <a:r>
              <a:rPr lang="en-US" dirty="0">
                <a:solidFill>
                  <a:srgbClr val="FFFF66"/>
                </a:solidFill>
                <a:effectLst/>
              </a:rPr>
              <a:t>Are there veiled desires/impulses expressed through characters or actions that may indicate repression on the author’s part? How does this affect our understanding of the text?</a:t>
            </a:r>
          </a:p>
          <a:p>
            <a:pPr lvl="1"/>
            <a:r>
              <a:rPr lang="en-US" dirty="0">
                <a:effectLst/>
              </a:rPr>
              <a:t>Are there any oedipal dynamics - or any other family dynamics - at work here?</a:t>
            </a:r>
          </a:p>
          <a:p>
            <a:pPr lvl="2"/>
            <a:r>
              <a:rPr lang="en-US" dirty="0">
                <a:solidFill>
                  <a:srgbClr val="FFFF66"/>
                </a:solidFill>
                <a:effectLst/>
              </a:rPr>
              <a:t>Do we see conflict with parent figure of the same gender? Do we see a strong love/fondness for the parent figure of the opposite gender? What about sibling rivalry?</a:t>
            </a:r>
          </a:p>
          <a:p>
            <a:pPr lvl="1"/>
            <a:r>
              <a:rPr lang="en-US" dirty="0">
                <a:effectLst/>
              </a:rPr>
              <a:t>How can characters' behavior, narrative events, and/or images be explained in terms of psychoanalytic concepts of any kind (for example...fear or fascination with death, sexuality - which includes love and romance as well as sexual behavior - as a primary indicator of psychological identity or the operations of ego-id-superego)?</a:t>
            </a:r>
          </a:p>
          <a:p>
            <a:pPr lvl="2"/>
            <a:r>
              <a:rPr lang="en-US" dirty="0">
                <a:solidFill>
                  <a:srgbClr val="FFFF66"/>
                </a:solidFill>
              </a:rPr>
              <a:t>Do we see indications of choices the author made that can be traced to his/her unconscious?</a:t>
            </a:r>
          </a:p>
        </p:txBody>
      </p:sp>
    </p:spTree>
    <p:extLst>
      <p:ext uri="{BB962C8B-B14F-4D97-AF65-F5344CB8AC3E}">
        <p14:creationId xmlns:p14="http://schemas.microsoft.com/office/powerpoint/2010/main" val="32970527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6D8C60"/>
      </a:dk2>
      <a:lt2>
        <a:srgbClr val="B1D7A1"/>
      </a:lt2>
      <a:accent1>
        <a:srgbClr val="81B992"/>
      </a:accent1>
      <a:accent2>
        <a:srgbClr val="9ABC65"/>
      </a:accent2>
      <a:accent3>
        <a:srgbClr val="BDB564"/>
      </a:accent3>
      <a:accent4>
        <a:srgbClr val="BD8964"/>
      </a:accent4>
      <a:accent5>
        <a:srgbClr val="BD6466"/>
      </a:accent5>
      <a:accent6>
        <a:srgbClr val="64A4BD"/>
      </a:accent6>
      <a:hlink>
        <a:srgbClr val="8CCC71"/>
      </a:hlink>
      <a:folHlink>
        <a:srgbClr val="A4C795"/>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4539428D-6454-4FE6-B992-2D59F0AC2F89}"/>
    </a:ext>
  </a:extLst>
</a:theme>
</file>

<file path=docProps/app.xml><?xml version="1.0" encoding="utf-8"?>
<Properties xmlns="http://schemas.openxmlformats.org/officeDocument/2006/extended-properties" xmlns:vt="http://schemas.openxmlformats.org/officeDocument/2006/docPropsVTypes">
  <Template>TM04033921[[fn=Damask]]</Template>
  <TotalTime>155</TotalTime>
  <Words>1084</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Bookman Old Style</vt:lpstr>
      <vt:lpstr>Brush Script MT</vt:lpstr>
      <vt:lpstr>Edwardian Script ITC</vt:lpstr>
      <vt:lpstr>Rockwell</vt:lpstr>
      <vt:lpstr>Damask</vt:lpstr>
      <vt:lpstr>Critical Lenses</vt:lpstr>
      <vt:lpstr>Deep Thoughts</vt:lpstr>
      <vt:lpstr>Agenda</vt:lpstr>
      <vt:lpstr>Warm-up!</vt:lpstr>
      <vt:lpstr>Warm-up!</vt:lpstr>
      <vt:lpstr>The Psychoanalytic Lens</vt:lpstr>
      <vt:lpstr>The Psychoanalytic Lens</vt:lpstr>
      <vt:lpstr>The Psychoanalytic Lens</vt:lpstr>
      <vt:lpstr>The Psychoanalytic Lens</vt:lpstr>
      <vt:lpstr>The Psychoanalytic Lens</vt:lpstr>
      <vt:lpstr>How might this work</vt:lpstr>
      <vt:lpstr>Your 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Lenses</dc:title>
  <dc:creator>amcwolfe</dc:creator>
  <cp:lastModifiedBy>amcwolfe</cp:lastModifiedBy>
  <cp:revision>15</cp:revision>
  <dcterms:created xsi:type="dcterms:W3CDTF">2016-10-19T02:25:04Z</dcterms:created>
  <dcterms:modified xsi:type="dcterms:W3CDTF">2016-10-19T05:00:58Z</dcterms:modified>
</cp:coreProperties>
</file>